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10287000" cx="18288000"/>
  <p:notesSz cx="6858000" cy="9144000"/>
  <p:embeddedFontLst>
    <p:embeddedFont>
      <p:font typeface="Century Gothic"/>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5" roundtripDataSignature="AMtx7mjsuJ0NDNSpakT5eyUg6yMUAP0di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6D961AF-E873-489C-96ED-989CC22106DB}">
  <a:tblStyle styleId="{86D961AF-E873-489C-96ED-989CC22106DB}"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CenturyGothic-bold.fntdata"/><Relationship Id="rId21" Type="http://schemas.openxmlformats.org/officeDocument/2006/relationships/font" Target="fonts/CenturyGothic-regular.fntdata"/><Relationship Id="rId24" Type="http://schemas.openxmlformats.org/officeDocument/2006/relationships/font" Target="fonts/CenturyGothic-boldItalic.fntdata"/><Relationship Id="rId23" Type="http://schemas.openxmlformats.org/officeDocument/2006/relationships/font" Target="fonts/CenturyGothic-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customschemas.google.com/relationships/presentationmetadata" Target="meta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26d4a6da7a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5" name="Google Shape;205;g326d4a6da7a_0_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26d4a6da7a_0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5" name="Google Shape;215;g326d4a6da7a_0_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5" name="Google Shape;225;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26d4a6da7a_0_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38" name="Google Shape;238;g326d4a6da7a_0_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1" name="Google Shape;251;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4" name="Google Shape;13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5" name="Google Shape;145;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5" name="Google Shape;155;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26d4a6da7a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5" name="Google Shape;165;g326d4a6da7a_0_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26d4a6da7a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5" name="Google Shape;175;g326d4a6da7a_0_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26d4a6da7a_0_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5" name="Google Shape;185;g326d4a6da7a_0_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26d4a6da7a_0_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5" name="Google Shape;195;g326d4a6da7a_0_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1.jpg"/><Relationship Id="rId11" Type="http://schemas.openxmlformats.org/officeDocument/2006/relationships/image" Target="../media/image15.png"/><Relationship Id="rId10" Type="http://schemas.openxmlformats.org/officeDocument/2006/relationships/image" Target="../media/image10.png"/><Relationship Id="rId12" Type="http://schemas.openxmlformats.org/officeDocument/2006/relationships/image" Target="../media/image2.png"/><Relationship Id="rId9" Type="http://schemas.openxmlformats.org/officeDocument/2006/relationships/image" Target="../media/image12.jpg"/><Relationship Id="rId5" Type="http://schemas.openxmlformats.org/officeDocument/2006/relationships/image" Target="../media/image5.png"/><Relationship Id="rId6" Type="http://schemas.openxmlformats.org/officeDocument/2006/relationships/image" Target="../media/image9.png"/><Relationship Id="rId7" Type="http://schemas.openxmlformats.org/officeDocument/2006/relationships/image" Target="../media/image3.png"/><Relationship Id="rId8"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11" Type="http://schemas.openxmlformats.org/officeDocument/2006/relationships/image" Target="../media/image2.png"/><Relationship Id="rId10" Type="http://schemas.openxmlformats.org/officeDocument/2006/relationships/image" Target="../media/image15.png"/><Relationship Id="rId13" Type="http://schemas.openxmlformats.org/officeDocument/2006/relationships/image" Target="../media/image25.png"/><Relationship Id="rId12" Type="http://schemas.openxmlformats.org/officeDocument/2006/relationships/image" Target="../media/image28.png"/><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1.jpg"/><Relationship Id="rId4" Type="http://schemas.openxmlformats.org/officeDocument/2006/relationships/image" Target="../media/image5.png"/><Relationship Id="rId9" Type="http://schemas.openxmlformats.org/officeDocument/2006/relationships/image" Target="../media/image10.png"/><Relationship Id="rId15" Type="http://schemas.openxmlformats.org/officeDocument/2006/relationships/hyperlink" Target="https://creativecommons.org/licenses/by-nc/4.0/legalcode.en" TargetMode="External"/><Relationship Id="rId14" Type="http://schemas.openxmlformats.org/officeDocument/2006/relationships/image" Target="../media/image23.png"/><Relationship Id="rId5" Type="http://schemas.openxmlformats.org/officeDocument/2006/relationships/image" Target="../media/image9.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83" name="Shape 83"/>
        <p:cNvGrpSpPr/>
        <p:nvPr/>
      </p:nvGrpSpPr>
      <p:grpSpPr>
        <a:xfrm>
          <a:off x="0" y="0"/>
          <a:ext cx="0" cy="0"/>
          <a:chOff x="0" y="0"/>
          <a:chExt cx="0" cy="0"/>
        </a:xfrm>
      </p:grpSpPr>
      <p:grpSp>
        <p:nvGrpSpPr>
          <p:cNvPr id="84" name="Google Shape;84;p1"/>
          <p:cNvGrpSpPr/>
          <p:nvPr/>
        </p:nvGrpSpPr>
        <p:grpSpPr>
          <a:xfrm>
            <a:off x="1644693" y="8959365"/>
            <a:ext cx="17982161" cy="4071419"/>
            <a:chOff x="0" y="-9525"/>
            <a:chExt cx="5559109" cy="1258662"/>
          </a:xfrm>
        </p:grpSpPr>
        <p:sp>
          <p:nvSpPr>
            <p:cNvPr id="85" name="Google Shape;85;p1"/>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1"/>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87" name="Google Shape;87;p1"/>
          <p:cNvGrpSpPr/>
          <p:nvPr/>
        </p:nvGrpSpPr>
        <p:grpSpPr>
          <a:xfrm>
            <a:off x="-1047171" y="4984823"/>
            <a:ext cx="17982161" cy="3531609"/>
            <a:chOff x="0" y="-9525"/>
            <a:chExt cx="5559109" cy="1091782"/>
          </a:xfrm>
        </p:grpSpPr>
        <p:sp>
          <p:nvSpPr>
            <p:cNvPr id="88" name="Google Shape;88;p1"/>
            <p:cNvSpPr/>
            <p:nvPr/>
          </p:nvSpPr>
          <p:spPr>
            <a:xfrm>
              <a:off x="0" y="0"/>
              <a:ext cx="5559109" cy="1082257"/>
            </a:xfrm>
            <a:custGeom>
              <a:rect b="b" l="l" r="r" t="t"/>
              <a:pathLst>
                <a:path extrusionOk="0" h="1082257" w="5559109">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1"/>
            <p:cNvSpPr txBox="1"/>
            <p:nvPr/>
          </p:nvSpPr>
          <p:spPr>
            <a:xfrm>
              <a:off x="0" y="-9525"/>
              <a:ext cx="5559109" cy="109178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0" name="Google Shape;90;p1"/>
          <p:cNvGrpSpPr/>
          <p:nvPr/>
        </p:nvGrpSpPr>
        <p:grpSpPr>
          <a:xfrm>
            <a:off x="1644693" y="-307801"/>
            <a:ext cx="18587781" cy="4847185"/>
            <a:chOff x="0" y="-9525"/>
            <a:chExt cx="5746334" cy="1498487"/>
          </a:xfrm>
        </p:grpSpPr>
        <p:sp>
          <p:nvSpPr>
            <p:cNvPr id="91" name="Google Shape;91;p1"/>
            <p:cNvSpPr/>
            <p:nvPr/>
          </p:nvSpPr>
          <p:spPr>
            <a:xfrm>
              <a:off x="0" y="0"/>
              <a:ext cx="5746334" cy="1488962"/>
            </a:xfrm>
            <a:custGeom>
              <a:rect b="b" l="l" r="r" t="t"/>
              <a:pathLst>
                <a:path extrusionOk="0" h="1488962" w="5746334">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
            <p:cNvSpPr txBox="1"/>
            <p:nvPr/>
          </p:nvSpPr>
          <p:spPr>
            <a:xfrm>
              <a:off x="0" y="-9525"/>
              <a:ext cx="5746334" cy="1498487"/>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cxnSp>
        <p:nvCxnSpPr>
          <p:cNvPr id="93" name="Google Shape;93;p1"/>
          <p:cNvCxnSpPr/>
          <p:nvPr/>
        </p:nvCxnSpPr>
        <p:spPr>
          <a:xfrm>
            <a:off x="1812732" y="6958684"/>
            <a:ext cx="7579840" cy="0"/>
          </a:xfrm>
          <a:prstGeom prst="straightConnector1">
            <a:avLst/>
          </a:prstGeom>
          <a:noFill/>
          <a:ln cap="rnd" cmpd="sng" w="76200">
            <a:solidFill>
              <a:srgbClr val="FFFFFF"/>
            </a:solidFill>
            <a:prstDash val="solid"/>
            <a:round/>
            <a:headEnd len="sm" w="sm" type="none"/>
            <a:tailEnd len="sm" w="sm" type="none"/>
          </a:ln>
        </p:spPr>
      </p:cxnSp>
      <p:sp>
        <p:nvSpPr>
          <p:cNvPr id="94" name="Google Shape;94;p1"/>
          <p:cNvSpPr txBox="1"/>
          <p:nvPr/>
        </p:nvSpPr>
        <p:spPr>
          <a:xfrm>
            <a:off x="1812732" y="7186190"/>
            <a:ext cx="15695100" cy="1794600"/>
          </a:xfrm>
          <a:prstGeom prst="rect">
            <a:avLst/>
          </a:prstGeom>
          <a:noFill/>
          <a:ln>
            <a:noFill/>
          </a:ln>
        </p:spPr>
        <p:txBody>
          <a:bodyPr anchorCtr="0" anchor="t" bIns="0" lIns="0" spcFirstLastPara="1" rIns="0" wrap="square" tIns="0">
            <a:spAutoFit/>
          </a:bodyPr>
          <a:lstStyle/>
          <a:p>
            <a:pPr indent="0" lvl="0" marL="0" rtl="0" algn="just">
              <a:lnSpc>
                <a:spcPct val="110002"/>
              </a:lnSpc>
              <a:spcBef>
                <a:spcPts val="0"/>
              </a:spcBef>
              <a:spcAft>
                <a:spcPts val="0"/>
              </a:spcAft>
              <a:buClr>
                <a:schemeClr val="dk1"/>
              </a:buClr>
              <a:buSzPts val="8558"/>
              <a:buFont typeface="Arial"/>
              <a:buNone/>
            </a:pPr>
            <a:r>
              <a:rPr lang="en-US" sz="5558">
                <a:solidFill>
                  <a:srgbClr val="0F2D2E"/>
                </a:solidFill>
                <a:latin typeface="Century Gothic"/>
                <a:ea typeface="Century Gothic"/>
                <a:cs typeface="Century Gothic"/>
                <a:sym typeface="Century Gothic"/>
              </a:rPr>
              <a:t>Team Projects and Collaboration</a:t>
            </a:r>
            <a:endParaRPr sz="100">
              <a:solidFill>
                <a:schemeClr val="dk1"/>
              </a:solidFill>
            </a:endParaRPr>
          </a:p>
          <a:p>
            <a:pPr indent="0" lvl="0" marL="0" marR="0" rtl="0" algn="just">
              <a:lnSpc>
                <a:spcPct val="109989"/>
              </a:lnSpc>
              <a:spcBef>
                <a:spcPts val="0"/>
              </a:spcBef>
              <a:spcAft>
                <a:spcPts val="0"/>
              </a:spcAft>
              <a:buClr>
                <a:srgbClr val="000000"/>
              </a:buClr>
              <a:buSzPts val="5546"/>
              <a:buFont typeface="Arial"/>
              <a:buNone/>
            </a:pPr>
            <a:r>
              <a:t/>
            </a:r>
            <a:endParaRPr sz="5546">
              <a:solidFill>
                <a:srgbClr val="0F2D2E"/>
              </a:solidFill>
              <a:latin typeface="Calibri"/>
              <a:ea typeface="Calibri"/>
              <a:cs typeface="Calibri"/>
              <a:sym typeface="Calibri"/>
            </a:endParaRPr>
          </a:p>
        </p:txBody>
      </p:sp>
      <p:sp>
        <p:nvSpPr>
          <p:cNvPr id="95" name="Google Shape;95;p1"/>
          <p:cNvSpPr txBox="1"/>
          <p:nvPr/>
        </p:nvSpPr>
        <p:spPr>
          <a:xfrm>
            <a:off x="1812732" y="5468870"/>
            <a:ext cx="15695100" cy="1317300"/>
          </a:xfrm>
          <a:prstGeom prst="rect">
            <a:avLst/>
          </a:prstGeom>
          <a:noFill/>
          <a:ln>
            <a:noFill/>
          </a:ln>
        </p:spPr>
        <p:txBody>
          <a:bodyPr anchorCtr="0" anchor="t" bIns="0" lIns="0" spcFirstLastPara="1" rIns="0" wrap="square" tIns="0">
            <a:spAutoFit/>
          </a:bodyPr>
          <a:lstStyle/>
          <a:p>
            <a:pPr indent="0" lvl="0" marL="0" marR="0" rtl="0" algn="just">
              <a:lnSpc>
                <a:spcPct val="110002"/>
              </a:lnSpc>
              <a:spcBef>
                <a:spcPts val="0"/>
              </a:spcBef>
              <a:spcAft>
                <a:spcPts val="0"/>
              </a:spcAft>
              <a:buClr>
                <a:srgbClr val="000000"/>
              </a:buClr>
              <a:buSzPts val="8558"/>
              <a:buFont typeface="Arial"/>
              <a:buNone/>
            </a:pPr>
            <a:r>
              <a:rPr lang="en-US" sz="8558">
                <a:solidFill>
                  <a:srgbClr val="0F2D2E"/>
                </a:solidFill>
                <a:latin typeface="Century Gothic"/>
                <a:ea typeface="Century Gothic"/>
                <a:cs typeface="Century Gothic"/>
                <a:sym typeface="Century Gothic"/>
              </a:rPr>
              <a:t>Module 5.1</a:t>
            </a:r>
            <a:endParaRPr b="0" i="0" sz="1400" u="none" cap="none" strike="noStrike">
              <a:solidFill>
                <a:srgbClr val="000000"/>
              </a:solidFill>
              <a:latin typeface="Arial"/>
              <a:ea typeface="Arial"/>
              <a:cs typeface="Arial"/>
              <a:sym typeface="Arial"/>
            </a:endParaRPr>
          </a:p>
        </p:txBody>
      </p:sp>
      <p:sp>
        <p:nvSpPr>
          <p:cNvPr id="96" name="Google Shape;96;p1"/>
          <p:cNvSpPr/>
          <p:nvPr/>
        </p:nvSpPr>
        <p:spPr>
          <a:xfrm>
            <a:off x="13849129" y="1028700"/>
            <a:ext cx="3248246" cy="714614"/>
          </a:xfrm>
          <a:custGeom>
            <a:rect b="b" l="l" r="r" t="t"/>
            <a:pathLst>
              <a:path extrusionOk="0" h="714614" w="3248246">
                <a:moveTo>
                  <a:pt x="0" y="0"/>
                </a:moveTo>
                <a:lnTo>
                  <a:pt x="3248246" y="0"/>
                </a:lnTo>
                <a:lnTo>
                  <a:pt x="3248246" y="714614"/>
                </a:lnTo>
                <a:lnTo>
                  <a:pt x="0" y="714614"/>
                </a:lnTo>
                <a:lnTo>
                  <a:pt x="0" y="0"/>
                </a:lnTo>
                <a:close/>
              </a:path>
            </a:pathLst>
          </a:custGeom>
          <a:blipFill rotWithShape="1">
            <a:blip r:embed="rId3">
              <a:alphaModFix/>
            </a:blip>
            <a:stretch>
              <a:fillRect b="-660" l="0" r="0" t="-65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7" name="Google Shape;97;p1"/>
          <p:cNvSpPr txBox="1"/>
          <p:nvPr/>
        </p:nvSpPr>
        <p:spPr>
          <a:xfrm>
            <a:off x="13849129" y="1902759"/>
            <a:ext cx="3248246" cy="314128"/>
          </a:xfrm>
          <a:prstGeom prst="rect">
            <a:avLst/>
          </a:prstGeom>
          <a:noFill/>
          <a:ln>
            <a:noFill/>
          </a:ln>
        </p:spPr>
        <p:txBody>
          <a:bodyPr anchorCtr="0" anchor="t" bIns="0" lIns="0" spcFirstLastPara="1" rIns="0" wrap="square" tIns="0">
            <a:spAutoFit/>
          </a:bodyPr>
          <a:lstStyle/>
          <a:p>
            <a:pPr indent="0" lvl="0" marL="0" marR="0" rtl="0" algn="just">
              <a:lnSpc>
                <a:spcPct val="109982"/>
              </a:lnSpc>
              <a:spcBef>
                <a:spcPts val="0"/>
              </a:spcBef>
              <a:spcAft>
                <a:spcPts val="0"/>
              </a:spcAft>
              <a:buClr>
                <a:srgbClr val="000000"/>
              </a:buClr>
              <a:buSzPts val="2234"/>
              <a:buFont typeface="Arial"/>
              <a:buNone/>
            </a:pPr>
            <a:r>
              <a:rPr b="0" i="0" lang="en-US" sz="2234" u="none" cap="none" strike="noStrike">
                <a:solidFill>
                  <a:srgbClr val="0F2D2E"/>
                </a:solidFill>
                <a:latin typeface="Century Gothic"/>
                <a:ea typeface="Century Gothic"/>
                <a:cs typeface="Century Gothic"/>
                <a:sym typeface="Century Gothic"/>
              </a:rPr>
              <a:t>Day Month Year</a:t>
            </a:r>
            <a:endParaRPr b="0" i="0" sz="1400" u="none" cap="none" strike="noStrike">
              <a:solidFill>
                <a:srgbClr val="000000"/>
              </a:solidFill>
              <a:latin typeface="Arial"/>
              <a:ea typeface="Arial"/>
              <a:cs typeface="Arial"/>
              <a:sym typeface="Arial"/>
            </a:endParaRPr>
          </a:p>
        </p:txBody>
      </p:sp>
      <p:sp>
        <p:nvSpPr>
          <p:cNvPr id="98" name="Google Shape;98;p1"/>
          <p:cNvSpPr/>
          <p:nvPr/>
        </p:nvSpPr>
        <p:spPr>
          <a:xfrm>
            <a:off x="2288229" y="9334337"/>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9" name="Google Shape;99;p1"/>
          <p:cNvSpPr/>
          <p:nvPr/>
        </p:nvSpPr>
        <p:spPr>
          <a:xfrm>
            <a:off x="8468919" y="9508232"/>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p1"/>
          <p:cNvSpPr/>
          <p:nvPr/>
        </p:nvSpPr>
        <p:spPr>
          <a:xfrm>
            <a:off x="6736443" y="9311482"/>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6">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1" name="Google Shape;101;p1"/>
          <p:cNvSpPr/>
          <p:nvPr/>
        </p:nvSpPr>
        <p:spPr>
          <a:xfrm>
            <a:off x="16647789" y="9340040"/>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2" name="Google Shape;102;p1"/>
          <p:cNvSpPr/>
          <p:nvPr/>
        </p:nvSpPr>
        <p:spPr>
          <a:xfrm>
            <a:off x="15086784" y="9305793"/>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3" name="Google Shape;103;p1"/>
          <p:cNvSpPr/>
          <p:nvPr/>
        </p:nvSpPr>
        <p:spPr>
          <a:xfrm>
            <a:off x="4245223" y="9445918"/>
            <a:ext cx="1838725" cy="671206"/>
          </a:xfrm>
          <a:custGeom>
            <a:rect b="b" l="l" r="r" t="t"/>
            <a:pathLst>
              <a:path extrusionOk="0" h="671206" w="1838725">
                <a:moveTo>
                  <a:pt x="0" y="0"/>
                </a:moveTo>
                <a:lnTo>
                  <a:pt x="1838726" y="0"/>
                </a:lnTo>
                <a:lnTo>
                  <a:pt x="1838726" y="671206"/>
                </a:lnTo>
                <a:lnTo>
                  <a:pt x="0" y="671206"/>
                </a:lnTo>
                <a:lnTo>
                  <a:pt x="0" y="0"/>
                </a:lnTo>
                <a:close/>
              </a:path>
            </a:pathLst>
          </a:custGeom>
          <a:blipFill rotWithShape="1">
            <a:blip r:embed="rId9">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4" name="Google Shape;104;p1"/>
          <p:cNvSpPr/>
          <p:nvPr/>
        </p:nvSpPr>
        <p:spPr>
          <a:xfrm>
            <a:off x="12961428" y="9198507"/>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10">
              <a:alphaModFix/>
            </a:blip>
            <a:stretch>
              <a:fillRect b="-20269" l="0" r="0" t="-20266"/>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5" name="Google Shape;105;p1"/>
          <p:cNvSpPr/>
          <p:nvPr/>
        </p:nvSpPr>
        <p:spPr>
          <a:xfrm>
            <a:off x="11154547" y="9388809"/>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06" name="Google Shape;106;p1"/>
          <p:cNvPicPr preferRelativeResize="0"/>
          <p:nvPr/>
        </p:nvPicPr>
        <p:blipFill rotWithShape="1">
          <a:blip r:embed="rId12">
            <a:alphaModFix/>
          </a:blip>
          <a:srcRect b="0" l="0" r="0" t="0"/>
          <a:stretch/>
        </p:blipFill>
        <p:spPr>
          <a:xfrm>
            <a:off x="1728002" y="137848"/>
            <a:ext cx="4764034" cy="476403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g326d4a6da7a_0_55"/>
          <p:cNvSpPr txBox="1"/>
          <p:nvPr/>
        </p:nvSpPr>
        <p:spPr>
          <a:xfrm>
            <a:off x="1747608" y="3284897"/>
            <a:ext cx="15219900" cy="5310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1.	Introduction: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	Briefly introduce the team and project title.</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	Clearly state the project’s objective and the problem it addresses.</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2.	Methodology: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	Explain the steps taken to design, develop, and test the project.</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	Highlight the tools, technologies, and techniques used.</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3.	Results and Demonstration: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	Present the final project with a live demonstration or video.</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	Show how the project meets its intended goals and functions as expected.</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p:txBody>
      </p:sp>
      <p:cxnSp>
        <p:nvCxnSpPr>
          <p:cNvPr id="208" name="Google Shape;208;g326d4a6da7a_0_55"/>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209" name="Google Shape;209;g326d4a6da7a_0_55"/>
          <p:cNvSpPr txBox="1"/>
          <p:nvPr/>
        </p:nvSpPr>
        <p:spPr>
          <a:xfrm>
            <a:off x="1711756" y="21618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Key Elements of a Strong Presentation</a:t>
            </a:r>
            <a:endParaRPr/>
          </a:p>
        </p:txBody>
      </p:sp>
      <p:sp>
        <p:nvSpPr>
          <p:cNvPr id="210" name="Google Shape;210;g326d4a6da7a_0_5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11" name="Google Shape;211;g326d4a6da7a_0_5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212" name="Google Shape;212;g326d4a6da7a_0_55"/>
          <p:cNvSpPr txBox="1"/>
          <p:nvPr/>
        </p:nvSpPr>
        <p:spPr>
          <a:xfrm>
            <a:off x="1687783" y="1038326"/>
            <a:ext cx="14085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Presentation and Feedback</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g326d4a6da7a_0_66"/>
          <p:cNvSpPr txBox="1"/>
          <p:nvPr/>
        </p:nvSpPr>
        <p:spPr>
          <a:xfrm>
            <a:off x="1747608" y="2818922"/>
            <a:ext cx="15219900" cy="3894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4.	Challenges and Solutions: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	Share obstacles encountered during development and how they were resolved.</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	Emphasize lessons learned through problem-solving.</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5.	Conclusion and Future Work: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	Summarize the project’s impact and key takeaways.</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	Propose potential improvements or extensions for future development.</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p:txBody>
      </p:sp>
      <p:cxnSp>
        <p:nvCxnSpPr>
          <p:cNvPr id="218" name="Google Shape;218;g326d4a6da7a_0_66"/>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219" name="Google Shape;219;g326d4a6da7a_0_66"/>
          <p:cNvSpPr txBox="1"/>
          <p:nvPr/>
        </p:nvSpPr>
        <p:spPr>
          <a:xfrm>
            <a:off x="1711756" y="21618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Key Elements of a Strong Presentation</a:t>
            </a:r>
            <a:endParaRPr/>
          </a:p>
        </p:txBody>
      </p:sp>
      <p:sp>
        <p:nvSpPr>
          <p:cNvPr id="220" name="Google Shape;220;g326d4a6da7a_0_66"/>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21" name="Google Shape;221;g326d4a6da7a_0_66"/>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222" name="Google Shape;222;g326d4a6da7a_0_66"/>
          <p:cNvSpPr txBox="1"/>
          <p:nvPr/>
        </p:nvSpPr>
        <p:spPr>
          <a:xfrm>
            <a:off x="1687783" y="1038326"/>
            <a:ext cx="14085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Presentation and Feedback</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12" scaled="0"/>
        </a:gradFill>
      </p:bgPr>
    </p:bg>
    <p:spTree>
      <p:nvGrpSpPr>
        <p:cNvPr id="226" name="Shape 226"/>
        <p:cNvGrpSpPr/>
        <p:nvPr/>
      </p:nvGrpSpPr>
      <p:grpSpPr>
        <a:xfrm>
          <a:off x="0" y="0"/>
          <a:ext cx="0" cy="0"/>
          <a:chOff x="0" y="0"/>
          <a:chExt cx="0" cy="0"/>
        </a:xfrm>
      </p:grpSpPr>
      <p:grpSp>
        <p:nvGrpSpPr>
          <p:cNvPr id="227" name="Google Shape;227;p34"/>
          <p:cNvGrpSpPr/>
          <p:nvPr/>
        </p:nvGrpSpPr>
        <p:grpSpPr>
          <a:xfrm>
            <a:off x="-690092" y="2372147"/>
            <a:ext cx="20370205" cy="6018235"/>
            <a:chOff x="0" y="0"/>
            <a:chExt cx="5364957" cy="1585039"/>
          </a:xfrm>
        </p:grpSpPr>
        <p:sp>
          <p:nvSpPr>
            <p:cNvPr id="228" name="Google Shape;228;p34"/>
            <p:cNvSpPr/>
            <p:nvPr/>
          </p:nvSpPr>
          <p:spPr>
            <a:xfrm>
              <a:off x="0" y="0"/>
              <a:ext cx="5364957" cy="1585039"/>
            </a:xfrm>
            <a:custGeom>
              <a:rect b="b" l="l" r="r" t="t"/>
              <a:pathLst>
                <a:path extrusionOk="0" h="1585039" w="5364957">
                  <a:moveTo>
                    <a:pt x="0" y="0"/>
                  </a:moveTo>
                  <a:lnTo>
                    <a:pt x="5364957" y="0"/>
                  </a:lnTo>
                  <a:lnTo>
                    <a:pt x="5364957" y="1585039"/>
                  </a:lnTo>
                  <a:lnTo>
                    <a:pt x="0" y="1585039"/>
                  </a:lnTo>
                  <a:close/>
                </a:path>
              </a:pathLst>
            </a:custGeom>
            <a:solidFill>
              <a:srgbClr val="FFFFFF"/>
            </a:solidFill>
            <a:ln cap="sq" cmpd="sng" w="114300">
              <a:solidFill>
                <a:srgbClr val="39999F"/>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29" name="Google Shape;229;p34"/>
            <p:cNvSpPr txBox="1"/>
            <p:nvPr/>
          </p:nvSpPr>
          <p:spPr>
            <a:xfrm>
              <a:off x="0" y="28575"/>
              <a:ext cx="5364900" cy="1556400"/>
            </a:xfrm>
            <a:prstGeom prst="rect">
              <a:avLst/>
            </a:prstGeom>
            <a:noFill/>
            <a:ln>
              <a:noFill/>
            </a:ln>
          </p:spPr>
          <p:txBody>
            <a:bodyPr anchorCtr="0" anchor="ctr" bIns="50800" lIns="50800" spcFirstLastPara="1" rIns="50800" wrap="square" tIns="50800">
              <a:noAutofit/>
            </a:bodyPr>
            <a:lstStyle/>
            <a:p>
              <a:pPr indent="0" lvl="0" marL="0" marR="0" rtl="0" algn="ctr">
                <a:lnSpc>
                  <a:spcPct val="103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30" name="Google Shape;230;p34"/>
          <p:cNvSpPr txBox="1"/>
          <p:nvPr/>
        </p:nvSpPr>
        <p:spPr>
          <a:xfrm>
            <a:off x="1346762" y="4697317"/>
            <a:ext cx="6543600" cy="831300"/>
          </a:xfrm>
          <a:prstGeom prst="rect">
            <a:avLst/>
          </a:prstGeom>
          <a:noFill/>
          <a:ln>
            <a:noFill/>
          </a:ln>
        </p:spPr>
        <p:txBody>
          <a:bodyPr anchorCtr="0" anchor="t" bIns="0" lIns="0" spcFirstLastPara="1" rIns="0" wrap="square" tIns="0">
            <a:spAutoFit/>
          </a:bodyPr>
          <a:lstStyle/>
          <a:p>
            <a:pPr indent="0" lvl="0" marL="0" marR="0" rtl="0" algn="r">
              <a:lnSpc>
                <a:spcPct val="147020"/>
              </a:lnSpc>
              <a:spcBef>
                <a:spcPts val="0"/>
              </a:spcBef>
              <a:spcAft>
                <a:spcPts val="0"/>
              </a:spcAft>
              <a:buClr>
                <a:srgbClr val="000000"/>
              </a:buClr>
              <a:buSzPts val="5400"/>
              <a:buFont typeface="Arial"/>
              <a:buNone/>
            </a:pPr>
            <a:r>
              <a:rPr lang="en-US" sz="5400">
                <a:solidFill>
                  <a:srgbClr val="0F2D2E"/>
                </a:solidFill>
                <a:latin typeface="Century Gothic"/>
                <a:ea typeface="Century Gothic"/>
                <a:cs typeface="Century Gothic"/>
                <a:sym typeface="Century Gothic"/>
              </a:rPr>
              <a:t>Practical Activity</a:t>
            </a:r>
            <a:endParaRPr b="0" i="0" sz="5400" u="none" cap="none" strike="noStrike">
              <a:solidFill>
                <a:srgbClr val="0F2D2E"/>
              </a:solidFill>
              <a:latin typeface="Century Gothic"/>
              <a:ea typeface="Century Gothic"/>
              <a:cs typeface="Century Gothic"/>
              <a:sym typeface="Century Gothic"/>
            </a:endParaRPr>
          </a:p>
        </p:txBody>
      </p:sp>
      <p:sp>
        <p:nvSpPr>
          <p:cNvPr id="231" name="Google Shape;231;p34"/>
          <p:cNvSpPr txBox="1"/>
          <p:nvPr/>
        </p:nvSpPr>
        <p:spPr>
          <a:xfrm>
            <a:off x="8289663" y="2835099"/>
            <a:ext cx="10991100" cy="4515900"/>
          </a:xfrm>
          <a:prstGeom prst="rect">
            <a:avLst/>
          </a:prstGeom>
          <a:noFill/>
          <a:ln>
            <a:noFill/>
          </a:ln>
        </p:spPr>
        <p:txBody>
          <a:bodyPr anchorCtr="0" anchor="t" bIns="0" lIns="0" spcFirstLastPara="1" rIns="0" wrap="square" tIns="0">
            <a:spAutoFit/>
          </a:bodyPr>
          <a:lstStyle/>
          <a:p>
            <a:pPr indent="0" lvl="0" marL="0" rtl="0" algn="l">
              <a:lnSpc>
                <a:spcPct val="147020"/>
              </a:lnSpc>
              <a:spcBef>
                <a:spcPts val="0"/>
              </a:spcBef>
              <a:spcAft>
                <a:spcPts val="0"/>
              </a:spcAft>
              <a:buNone/>
            </a:pPr>
            <a:r>
              <a:rPr lang="en-US" sz="2299">
                <a:solidFill>
                  <a:srgbClr val="0F2D2E"/>
                </a:solidFill>
                <a:latin typeface="Century Gothic"/>
                <a:ea typeface="Century Gothic"/>
                <a:cs typeface="Century Gothic"/>
                <a:sym typeface="Century Gothic"/>
              </a:rPr>
              <a:t>Phase 1: Teamwork and Roles</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Icebreaker: Teams play "Two Truths and a Lie."</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Form Teams: Group students by complementary skills and assign roles (Leader, Programmer, Designer, Tester, Presenter).</a:t>
            </a:r>
            <a:endParaRPr sz="2299">
              <a:solidFill>
                <a:srgbClr val="0F2D2E"/>
              </a:solidFill>
              <a:latin typeface="Century Gothic"/>
              <a:ea typeface="Century Gothic"/>
              <a:cs typeface="Century Gothic"/>
              <a:sym typeface="Century Gothic"/>
            </a:endParaRPr>
          </a:p>
          <a:p>
            <a:pPr indent="0" lvl="0" marL="0" rtl="0" algn="l">
              <a:lnSpc>
                <a:spcPct val="147020"/>
              </a:lnSpc>
              <a:spcBef>
                <a:spcPts val="0"/>
              </a:spcBef>
              <a:spcAft>
                <a:spcPts val="0"/>
              </a:spcAft>
              <a:buNone/>
            </a:pPr>
            <a:r>
              <a:rPr lang="en-US" sz="2299">
                <a:solidFill>
                  <a:srgbClr val="0F2D2E"/>
                </a:solidFill>
                <a:latin typeface="Century Gothic"/>
                <a:ea typeface="Century Gothic"/>
                <a:cs typeface="Century Gothic"/>
                <a:sym typeface="Century Gothic"/>
              </a:rPr>
              <a:t>Phase 2: Planning</a:t>
            </a:r>
            <a:endParaRPr sz="2299">
              <a:solidFill>
                <a:srgbClr val="0F2D2E"/>
              </a:solidFill>
              <a:latin typeface="Century Gothic"/>
              <a:ea typeface="Century Gothic"/>
              <a:cs typeface="Century Gothic"/>
              <a:sym typeface="Century Gothic"/>
            </a:endParaRPr>
          </a:p>
          <a:p>
            <a:pPr indent="0" lvl="0" marL="0" rtl="0" algn="l">
              <a:lnSpc>
                <a:spcPct val="147020"/>
              </a:lnSpc>
              <a:spcBef>
                <a:spcPts val="0"/>
              </a:spcBef>
              <a:spcAft>
                <a:spcPts val="0"/>
              </a:spcAft>
              <a:buNone/>
            </a:pPr>
            <a:r>
              <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Set Goals: Teams define SMART project goals.</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Create Timeline: Use Gantt charts to plan tasks and deadlines.</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Allocate Resources: List tools/materials and prepare for risks.</a:t>
            </a:r>
            <a:endParaRPr sz="2299">
              <a:solidFill>
                <a:srgbClr val="0F2D2E"/>
              </a:solidFill>
              <a:latin typeface="Century Gothic"/>
              <a:ea typeface="Century Gothic"/>
              <a:cs typeface="Century Gothic"/>
              <a:sym typeface="Century Gothic"/>
            </a:endParaRPr>
          </a:p>
        </p:txBody>
      </p:sp>
      <p:sp>
        <p:nvSpPr>
          <p:cNvPr id="232" name="Google Shape;232;p34"/>
          <p:cNvSpPr txBox="1"/>
          <p:nvPr/>
        </p:nvSpPr>
        <p:spPr>
          <a:xfrm>
            <a:off x="1346762" y="3822730"/>
            <a:ext cx="6543600" cy="1018200"/>
          </a:xfrm>
          <a:prstGeom prst="rect">
            <a:avLst/>
          </a:prstGeom>
          <a:noFill/>
          <a:ln>
            <a:noFill/>
          </a:ln>
        </p:spPr>
        <p:txBody>
          <a:bodyPr anchorCtr="0" anchor="t" bIns="0" lIns="0" spcFirstLastPara="1" rIns="0" wrap="square" tIns="0">
            <a:spAutoFit/>
          </a:bodyPr>
          <a:lstStyle/>
          <a:p>
            <a:pPr indent="0" lvl="0" marL="0" marR="0" rtl="0" algn="r">
              <a:lnSpc>
                <a:spcPct val="109992"/>
              </a:lnSpc>
              <a:spcBef>
                <a:spcPts val="0"/>
              </a:spcBef>
              <a:spcAft>
                <a:spcPts val="0"/>
              </a:spcAft>
              <a:buClr>
                <a:srgbClr val="000000"/>
              </a:buClr>
              <a:buSzPts val="6615"/>
              <a:buFont typeface="Arial"/>
              <a:buNone/>
            </a:pPr>
            <a:r>
              <a:rPr b="0" i="0" lang="en-US" sz="6615" u="none" cap="none" strike="noStrike">
                <a:solidFill>
                  <a:srgbClr val="0F2D2E"/>
                </a:solidFill>
                <a:latin typeface="Century Gothic"/>
                <a:ea typeface="Century Gothic"/>
                <a:cs typeface="Century Gothic"/>
                <a:sym typeface="Century Gothic"/>
              </a:rPr>
              <a:t>Module </a:t>
            </a:r>
            <a:r>
              <a:rPr lang="en-US" sz="6615">
                <a:solidFill>
                  <a:srgbClr val="0F2D2E"/>
                </a:solidFill>
                <a:latin typeface="Century Gothic"/>
                <a:ea typeface="Century Gothic"/>
                <a:cs typeface="Century Gothic"/>
                <a:sym typeface="Century Gothic"/>
              </a:rPr>
              <a:t>5</a:t>
            </a:r>
            <a:r>
              <a:rPr b="0" i="0" lang="en-US" sz="6615" u="none" cap="none" strike="noStrike">
                <a:solidFill>
                  <a:srgbClr val="0F2D2E"/>
                </a:solidFill>
                <a:latin typeface="Century Gothic"/>
                <a:ea typeface="Century Gothic"/>
                <a:cs typeface="Century Gothic"/>
                <a:sym typeface="Century Gothic"/>
              </a:rPr>
              <a:t>.1</a:t>
            </a:r>
            <a:endParaRPr b="0" i="0" sz="1400" u="none" cap="none" strike="noStrike">
              <a:solidFill>
                <a:srgbClr val="000000"/>
              </a:solidFill>
              <a:latin typeface="Arial"/>
              <a:ea typeface="Arial"/>
              <a:cs typeface="Arial"/>
              <a:sym typeface="Arial"/>
            </a:endParaRPr>
          </a:p>
        </p:txBody>
      </p:sp>
      <p:cxnSp>
        <p:nvCxnSpPr>
          <p:cNvPr id="233" name="Google Shape;233;p34"/>
          <p:cNvCxnSpPr/>
          <p:nvPr/>
        </p:nvCxnSpPr>
        <p:spPr>
          <a:xfrm rot="10800000">
            <a:off x="-7266166" y="5760776"/>
            <a:ext cx="15156600" cy="0"/>
          </a:xfrm>
          <a:prstGeom prst="straightConnector1">
            <a:avLst/>
          </a:prstGeom>
          <a:noFill/>
          <a:ln cap="flat" cmpd="sng" w="76200">
            <a:solidFill>
              <a:srgbClr val="39999F"/>
            </a:solidFill>
            <a:prstDash val="solid"/>
            <a:round/>
            <a:headEnd len="sm" w="sm" type="none"/>
            <a:tailEnd len="sm" w="sm" type="none"/>
          </a:ln>
        </p:spPr>
      </p:cxnSp>
      <p:sp>
        <p:nvSpPr>
          <p:cNvPr id="234" name="Google Shape;234;p34"/>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35" name="Google Shape;235;p34"/>
          <p:cNvPicPr preferRelativeResize="0"/>
          <p:nvPr/>
        </p:nvPicPr>
        <p:blipFill rotWithShape="1">
          <a:blip r:embed="rId4">
            <a:alphaModFix/>
          </a:blip>
          <a:srcRect b="0" l="0" r="0" t="0"/>
          <a:stretch/>
        </p:blipFill>
        <p:spPr>
          <a:xfrm>
            <a:off x="16078200" y="-71701"/>
            <a:ext cx="2429920" cy="242992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12" scaled="0"/>
        </a:gradFill>
      </p:bgPr>
    </p:bg>
    <p:spTree>
      <p:nvGrpSpPr>
        <p:cNvPr id="239" name="Shape 239"/>
        <p:cNvGrpSpPr/>
        <p:nvPr/>
      </p:nvGrpSpPr>
      <p:grpSpPr>
        <a:xfrm>
          <a:off x="0" y="0"/>
          <a:ext cx="0" cy="0"/>
          <a:chOff x="0" y="0"/>
          <a:chExt cx="0" cy="0"/>
        </a:xfrm>
      </p:grpSpPr>
      <p:grpSp>
        <p:nvGrpSpPr>
          <p:cNvPr id="240" name="Google Shape;240;g326d4a6da7a_0_76"/>
          <p:cNvGrpSpPr/>
          <p:nvPr/>
        </p:nvGrpSpPr>
        <p:grpSpPr>
          <a:xfrm>
            <a:off x="-690092" y="2372147"/>
            <a:ext cx="20370205" cy="6018235"/>
            <a:chOff x="0" y="0"/>
            <a:chExt cx="5364957" cy="1585039"/>
          </a:xfrm>
        </p:grpSpPr>
        <p:sp>
          <p:nvSpPr>
            <p:cNvPr id="241" name="Google Shape;241;g326d4a6da7a_0_76"/>
            <p:cNvSpPr/>
            <p:nvPr/>
          </p:nvSpPr>
          <p:spPr>
            <a:xfrm>
              <a:off x="0" y="0"/>
              <a:ext cx="5364957" cy="1585039"/>
            </a:xfrm>
            <a:custGeom>
              <a:rect b="b" l="l" r="r" t="t"/>
              <a:pathLst>
                <a:path extrusionOk="0" h="1585039" w="5364957">
                  <a:moveTo>
                    <a:pt x="0" y="0"/>
                  </a:moveTo>
                  <a:lnTo>
                    <a:pt x="5364957" y="0"/>
                  </a:lnTo>
                  <a:lnTo>
                    <a:pt x="5364957" y="1585039"/>
                  </a:lnTo>
                  <a:lnTo>
                    <a:pt x="0" y="1585039"/>
                  </a:lnTo>
                  <a:close/>
                </a:path>
              </a:pathLst>
            </a:custGeom>
            <a:solidFill>
              <a:srgbClr val="FFFFFF"/>
            </a:solidFill>
            <a:ln cap="sq" cmpd="sng" w="114300">
              <a:solidFill>
                <a:srgbClr val="39999F"/>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42" name="Google Shape;242;g326d4a6da7a_0_76"/>
            <p:cNvSpPr txBox="1"/>
            <p:nvPr/>
          </p:nvSpPr>
          <p:spPr>
            <a:xfrm>
              <a:off x="0" y="28575"/>
              <a:ext cx="5364900" cy="1556400"/>
            </a:xfrm>
            <a:prstGeom prst="rect">
              <a:avLst/>
            </a:prstGeom>
            <a:noFill/>
            <a:ln>
              <a:noFill/>
            </a:ln>
          </p:spPr>
          <p:txBody>
            <a:bodyPr anchorCtr="0" anchor="ctr" bIns="50800" lIns="50800" spcFirstLastPara="1" rIns="50800" wrap="square" tIns="50800">
              <a:noAutofit/>
            </a:bodyPr>
            <a:lstStyle/>
            <a:p>
              <a:pPr indent="0" lvl="0" marL="0" marR="0" rtl="0" algn="ctr">
                <a:lnSpc>
                  <a:spcPct val="103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43" name="Google Shape;243;g326d4a6da7a_0_76"/>
          <p:cNvSpPr txBox="1"/>
          <p:nvPr/>
        </p:nvSpPr>
        <p:spPr>
          <a:xfrm>
            <a:off x="1346762" y="4697317"/>
            <a:ext cx="6543600" cy="831300"/>
          </a:xfrm>
          <a:prstGeom prst="rect">
            <a:avLst/>
          </a:prstGeom>
          <a:noFill/>
          <a:ln>
            <a:noFill/>
          </a:ln>
        </p:spPr>
        <p:txBody>
          <a:bodyPr anchorCtr="0" anchor="t" bIns="0" lIns="0" spcFirstLastPara="1" rIns="0" wrap="square" tIns="0">
            <a:spAutoFit/>
          </a:bodyPr>
          <a:lstStyle/>
          <a:p>
            <a:pPr indent="0" lvl="0" marL="0" marR="0" rtl="0" algn="r">
              <a:lnSpc>
                <a:spcPct val="147020"/>
              </a:lnSpc>
              <a:spcBef>
                <a:spcPts val="0"/>
              </a:spcBef>
              <a:spcAft>
                <a:spcPts val="0"/>
              </a:spcAft>
              <a:buClr>
                <a:srgbClr val="000000"/>
              </a:buClr>
              <a:buSzPts val="5400"/>
              <a:buFont typeface="Arial"/>
              <a:buNone/>
            </a:pPr>
            <a:r>
              <a:rPr lang="en-US" sz="5400">
                <a:solidFill>
                  <a:srgbClr val="0F2D2E"/>
                </a:solidFill>
                <a:latin typeface="Century Gothic"/>
                <a:ea typeface="Century Gothic"/>
                <a:cs typeface="Century Gothic"/>
                <a:sym typeface="Century Gothic"/>
              </a:rPr>
              <a:t>Practical Activity</a:t>
            </a:r>
            <a:endParaRPr b="0" i="0" sz="5400" u="none" cap="none" strike="noStrike">
              <a:solidFill>
                <a:srgbClr val="0F2D2E"/>
              </a:solidFill>
              <a:latin typeface="Century Gothic"/>
              <a:ea typeface="Century Gothic"/>
              <a:cs typeface="Century Gothic"/>
              <a:sym typeface="Century Gothic"/>
            </a:endParaRPr>
          </a:p>
        </p:txBody>
      </p:sp>
      <p:sp>
        <p:nvSpPr>
          <p:cNvPr id="244" name="Google Shape;244;g326d4a6da7a_0_76"/>
          <p:cNvSpPr txBox="1"/>
          <p:nvPr/>
        </p:nvSpPr>
        <p:spPr>
          <a:xfrm>
            <a:off x="8289663" y="2557649"/>
            <a:ext cx="10991100" cy="6076800"/>
          </a:xfrm>
          <a:prstGeom prst="rect">
            <a:avLst/>
          </a:prstGeom>
          <a:noFill/>
          <a:ln>
            <a:noFill/>
          </a:ln>
        </p:spPr>
        <p:txBody>
          <a:bodyPr anchorCtr="0" anchor="t" bIns="0" lIns="0" spcFirstLastPara="1" rIns="0" wrap="square" tIns="0">
            <a:spAutoFit/>
          </a:bodyPr>
          <a:lstStyle/>
          <a:p>
            <a:pPr indent="0" lvl="0" marL="0" rtl="0" algn="l">
              <a:lnSpc>
                <a:spcPct val="147020"/>
              </a:lnSpc>
              <a:spcBef>
                <a:spcPts val="0"/>
              </a:spcBef>
              <a:spcAft>
                <a:spcPts val="0"/>
              </a:spcAft>
              <a:buNone/>
            </a:pPr>
            <a:r>
              <a:rPr lang="en-US" sz="2299">
                <a:solidFill>
                  <a:srgbClr val="0F2D2E"/>
                </a:solidFill>
                <a:latin typeface="Century Gothic"/>
                <a:ea typeface="Century Gothic"/>
                <a:cs typeface="Century Gothic"/>
                <a:sym typeface="Century Gothic"/>
              </a:rPr>
              <a:t>Phase 3: Design &amp; Build</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Brainstorm &amp; Prototype: Teams select an idea, sketch designs, and build prototypes using hardware/software.</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Test &amp; Refine: Troubleshoot and improve iteratively.</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Document: Keep logs of designs, code, and solutions.</a:t>
            </a:r>
            <a:endParaRPr sz="2299">
              <a:solidFill>
                <a:srgbClr val="0F2D2E"/>
              </a:solidFill>
              <a:latin typeface="Century Gothic"/>
              <a:ea typeface="Century Gothic"/>
              <a:cs typeface="Century Gothic"/>
              <a:sym typeface="Century Gothic"/>
            </a:endParaRPr>
          </a:p>
          <a:p>
            <a:pPr indent="0" lvl="0" marL="0" rtl="0" algn="l">
              <a:lnSpc>
                <a:spcPct val="147020"/>
              </a:lnSpc>
              <a:spcBef>
                <a:spcPts val="0"/>
              </a:spcBef>
              <a:spcAft>
                <a:spcPts val="0"/>
              </a:spcAft>
              <a:buNone/>
            </a:pPr>
            <a:r>
              <a:t/>
            </a:r>
            <a:endParaRPr sz="2299">
              <a:solidFill>
                <a:srgbClr val="0F2D2E"/>
              </a:solidFill>
              <a:latin typeface="Century Gothic"/>
              <a:ea typeface="Century Gothic"/>
              <a:cs typeface="Century Gothic"/>
              <a:sym typeface="Century Gothic"/>
            </a:endParaRPr>
          </a:p>
          <a:p>
            <a:pPr indent="0" lvl="0" marL="0" rtl="0" algn="l">
              <a:lnSpc>
                <a:spcPct val="147020"/>
              </a:lnSpc>
              <a:spcBef>
                <a:spcPts val="0"/>
              </a:spcBef>
              <a:spcAft>
                <a:spcPts val="0"/>
              </a:spcAft>
              <a:buNone/>
            </a:pPr>
            <a:r>
              <a:rPr lang="en-US" sz="2299">
                <a:solidFill>
                  <a:srgbClr val="0F2D2E"/>
                </a:solidFill>
                <a:latin typeface="Century Gothic"/>
                <a:ea typeface="Century Gothic"/>
                <a:cs typeface="Century Gothic"/>
                <a:sym typeface="Century Gothic"/>
              </a:rPr>
              <a:t>Phase 4: Presentation</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Prepare: Structure presentations: Introduction, Methodology, Results, Challenges, and Conclusion.</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Present: Teams showcase projects with live demos or videos.</a:t>
            </a:r>
            <a:endParaRPr sz="2299">
              <a:solidFill>
                <a:srgbClr val="0F2D2E"/>
              </a:solidFill>
              <a:latin typeface="Century Gothic"/>
              <a:ea typeface="Century Gothic"/>
              <a:cs typeface="Century Gothic"/>
              <a:sym typeface="Century Gothic"/>
            </a:endParaRPr>
          </a:p>
          <a:p>
            <a:pPr indent="-374586" lvl="0" marL="457200" rtl="0" algn="l">
              <a:lnSpc>
                <a:spcPct val="147020"/>
              </a:lnSpc>
              <a:spcBef>
                <a:spcPts val="0"/>
              </a:spcBef>
              <a:spcAft>
                <a:spcPts val="0"/>
              </a:spcAft>
              <a:buSzPts val="2299"/>
              <a:buChar char="•"/>
            </a:pPr>
            <a:r>
              <a:rPr lang="en-US" sz="2299">
                <a:solidFill>
                  <a:srgbClr val="0F2D2E"/>
                </a:solidFill>
                <a:latin typeface="Century Gothic"/>
                <a:ea typeface="Century Gothic"/>
                <a:cs typeface="Century Gothic"/>
                <a:sym typeface="Century Gothic"/>
              </a:rPr>
              <a:t>Feedback: Peers and instructors provide constructive feedback.</a:t>
            </a:r>
            <a:endParaRPr sz="2299">
              <a:solidFill>
                <a:srgbClr val="0F2D2E"/>
              </a:solidFill>
              <a:latin typeface="Century Gothic"/>
              <a:ea typeface="Century Gothic"/>
              <a:cs typeface="Century Gothic"/>
              <a:sym typeface="Century Gothic"/>
            </a:endParaRPr>
          </a:p>
          <a:p>
            <a:pPr indent="0" lvl="0" marL="0" rtl="0" algn="l">
              <a:lnSpc>
                <a:spcPct val="147020"/>
              </a:lnSpc>
              <a:spcBef>
                <a:spcPts val="0"/>
              </a:spcBef>
              <a:spcAft>
                <a:spcPts val="0"/>
              </a:spcAft>
              <a:buNone/>
            </a:pPr>
            <a:r>
              <a:t/>
            </a:r>
            <a:endParaRPr sz="2299">
              <a:solidFill>
                <a:srgbClr val="0F2D2E"/>
              </a:solidFill>
              <a:latin typeface="Century Gothic"/>
              <a:ea typeface="Century Gothic"/>
              <a:cs typeface="Century Gothic"/>
              <a:sym typeface="Century Gothic"/>
            </a:endParaRPr>
          </a:p>
        </p:txBody>
      </p:sp>
      <p:sp>
        <p:nvSpPr>
          <p:cNvPr id="245" name="Google Shape;245;g326d4a6da7a_0_76"/>
          <p:cNvSpPr txBox="1"/>
          <p:nvPr/>
        </p:nvSpPr>
        <p:spPr>
          <a:xfrm>
            <a:off x="1346762" y="3822730"/>
            <a:ext cx="6543600" cy="1018200"/>
          </a:xfrm>
          <a:prstGeom prst="rect">
            <a:avLst/>
          </a:prstGeom>
          <a:noFill/>
          <a:ln>
            <a:noFill/>
          </a:ln>
        </p:spPr>
        <p:txBody>
          <a:bodyPr anchorCtr="0" anchor="t" bIns="0" lIns="0" spcFirstLastPara="1" rIns="0" wrap="square" tIns="0">
            <a:spAutoFit/>
          </a:bodyPr>
          <a:lstStyle/>
          <a:p>
            <a:pPr indent="0" lvl="0" marL="0" marR="0" rtl="0" algn="r">
              <a:lnSpc>
                <a:spcPct val="109992"/>
              </a:lnSpc>
              <a:spcBef>
                <a:spcPts val="0"/>
              </a:spcBef>
              <a:spcAft>
                <a:spcPts val="0"/>
              </a:spcAft>
              <a:buClr>
                <a:srgbClr val="000000"/>
              </a:buClr>
              <a:buSzPts val="6615"/>
              <a:buFont typeface="Arial"/>
              <a:buNone/>
            </a:pPr>
            <a:r>
              <a:rPr b="0" i="0" lang="en-US" sz="6615" u="none" cap="none" strike="noStrike">
                <a:solidFill>
                  <a:srgbClr val="0F2D2E"/>
                </a:solidFill>
                <a:latin typeface="Century Gothic"/>
                <a:ea typeface="Century Gothic"/>
                <a:cs typeface="Century Gothic"/>
                <a:sym typeface="Century Gothic"/>
              </a:rPr>
              <a:t>Module </a:t>
            </a:r>
            <a:r>
              <a:rPr lang="en-US" sz="6615">
                <a:solidFill>
                  <a:srgbClr val="0F2D2E"/>
                </a:solidFill>
                <a:latin typeface="Century Gothic"/>
                <a:ea typeface="Century Gothic"/>
                <a:cs typeface="Century Gothic"/>
                <a:sym typeface="Century Gothic"/>
              </a:rPr>
              <a:t>5</a:t>
            </a:r>
            <a:r>
              <a:rPr b="0" i="0" lang="en-US" sz="6615" u="none" cap="none" strike="noStrike">
                <a:solidFill>
                  <a:srgbClr val="0F2D2E"/>
                </a:solidFill>
                <a:latin typeface="Century Gothic"/>
                <a:ea typeface="Century Gothic"/>
                <a:cs typeface="Century Gothic"/>
                <a:sym typeface="Century Gothic"/>
              </a:rPr>
              <a:t>.1</a:t>
            </a:r>
            <a:endParaRPr b="0" i="0" sz="1400" u="none" cap="none" strike="noStrike">
              <a:solidFill>
                <a:srgbClr val="000000"/>
              </a:solidFill>
              <a:latin typeface="Arial"/>
              <a:ea typeface="Arial"/>
              <a:cs typeface="Arial"/>
              <a:sym typeface="Arial"/>
            </a:endParaRPr>
          </a:p>
        </p:txBody>
      </p:sp>
      <p:cxnSp>
        <p:nvCxnSpPr>
          <p:cNvPr id="246" name="Google Shape;246;g326d4a6da7a_0_76"/>
          <p:cNvCxnSpPr/>
          <p:nvPr/>
        </p:nvCxnSpPr>
        <p:spPr>
          <a:xfrm rot="10800000">
            <a:off x="-7266166" y="5760776"/>
            <a:ext cx="15156600" cy="0"/>
          </a:xfrm>
          <a:prstGeom prst="straightConnector1">
            <a:avLst/>
          </a:prstGeom>
          <a:noFill/>
          <a:ln cap="flat" cmpd="sng" w="76200">
            <a:solidFill>
              <a:srgbClr val="39999F"/>
            </a:solidFill>
            <a:prstDash val="solid"/>
            <a:round/>
            <a:headEnd len="sm" w="sm" type="none"/>
            <a:tailEnd len="sm" w="sm" type="none"/>
          </a:ln>
        </p:spPr>
      </p:cxnSp>
      <p:sp>
        <p:nvSpPr>
          <p:cNvPr id="247" name="Google Shape;247;g326d4a6da7a_0_76"/>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48" name="Google Shape;248;g326d4a6da7a_0_76"/>
          <p:cNvPicPr preferRelativeResize="0"/>
          <p:nvPr/>
        </p:nvPicPr>
        <p:blipFill rotWithShape="1">
          <a:blip r:embed="rId4">
            <a:alphaModFix/>
          </a:blip>
          <a:srcRect b="0" l="0" r="0" t="0"/>
          <a:stretch/>
        </p:blipFill>
        <p:spPr>
          <a:xfrm>
            <a:off x="16078200" y="-71701"/>
            <a:ext cx="2429920" cy="242992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252" name="Shape 252"/>
        <p:cNvGrpSpPr/>
        <p:nvPr/>
      </p:nvGrpSpPr>
      <p:grpSpPr>
        <a:xfrm>
          <a:off x="0" y="0"/>
          <a:ext cx="0" cy="0"/>
          <a:chOff x="0" y="0"/>
          <a:chExt cx="0" cy="0"/>
        </a:xfrm>
      </p:grpSpPr>
      <p:grpSp>
        <p:nvGrpSpPr>
          <p:cNvPr id="253" name="Google Shape;253;p8"/>
          <p:cNvGrpSpPr/>
          <p:nvPr/>
        </p:nvGrpSpPr>
        <p:grpSpPr>
          <a:xfrm>
            <a:off x="-590334" y="-2737919"/>
            <a:ext cx="17982161" cy="4071419"/>
            <a:chOff x="0" y="-9525"/>
            <a:chExt cx="5559109" cy="1258662"/>
          </a:xfrm>
        </p:grpSpPr>
        <p:sp>
          <p:nvSpPr>
            <p:cNvPr id="254" name="Google Shape;254;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5" name="Google Shape;255;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56" name="Google Shape;256;p8"/>
          <p:cNvSpPr/>
          <p:nvPr/>
        </p:nvSpPr>
        <p:spPr>
          <a:xfrm>
            <a:off x="1584780" y="1958660"/>
            <a:ext cx="19603058" cy="5699440"/>
          </a:xfrm>
          <a:custGeom>
            <a:rect b="b" l="l" r="r" t="t"/>
            <a:pathLst>
              <a:path extrusionOk="0" h="1761958" w="6060203">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57" name="Google Shape;257;p8"/>
          <p:cNvSpPr txBox="1"/>
          <p:nvPr/>
        </p:nvSpPr>
        <p:spPr>
          <a:xfrm>
            <a:off x="1584780" y="2308849"/>
            <a:ext cx="19603058" cy="5730251"/>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58" name="Google Shape;258;p8"/>
          <p:cNvSpPr txBox="1"/>
          <p:nvPr/>
        </p:nvSpPr>
        <p:spPr>
          <a:xfrm>
            <a:off x="8929167" y="2895321"/>
            <a:ext cx="5531375" cy="410767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11189"/>
              <a:buFont typeface="Arial"/>
              <a:buNone/>
            </a:pPr>
            <a:r>
              <a:rPr b="0" i="0" lang="en-US" sz="11189" u="none" cap="none" strike="noStrike">
                <a:solidFill>
                  <a:srgbClr val="0F2D2E"/>
                </a:solidFill>
                <a:latin typeface="Century Gothic"/>
                <a:ea typeface="Century Gothic"/>
                <a:cs typeface="Century Gothic"/>
                <a:sym typeface="Century Gothic"/>
              </a:rPr>
              <a:t>THANK </a:t>
            </a:r>
            <a:endParaRPr b="0" i="0" sz="1400" u="none" cap="none" strike="noStrike">
              <a:solidFill>
                <a:srgbClr val="000000"/>
              </a:solidFill>
              <a:latin typeface="Arial"/>
              <a:ea typeface="Arial"/>
              <a:cs typeface="Arial"/>
              <a:sym typeface="Arial"/>
            </a:endParaRPr>
          </a:p>
          <a:p>
            <a:pPr indent="0" lvl="0" marL="0" marR="0" rtl="0" algn="ctr">
              <a:lnSpc>
                <a:spcPct val="109995"/>
              </a:lnSpc>
              <a:spcBef>
                <a:spcPts val="0"/>
              </a:spcBef>
              <a:spcAft>
                <a:spcPts val="0"/>
              </a:spcAft>
              <a:buClr>
                <a:srgbClr val="000000"/>
              </a:buClr>
              <a:buSzPts val="17688"/>
              <a:buFont typeface="Arial"/>
              <a:buNone/>
            </a:pPr>
            <a:r>
              <a:rPr b="0" i="0" lang="en-US" sz="17688" u="none" cap="none" strike="noStrike">
                <a:solidFill>
                  <a:srgbClr val="0F2D2E"/>
                </a:solidFill>
                <a:latin typeface="Century Gothic"/>
                <a:ea typeface="Century Gothic"/>
                <a:cs typeface="Century Gothic"/>
                <a:sym typeface="Century Gothic"/>
              </a:rPr>
              <a:t>YOU</a:t>
            </a:r>
            <a:endParaRPr b="0" i="0" sz="1400" u="none" cap="none" strike="noStrike">
              <a:solidFill>
                <a:srgbClr val="000000"/>
              </a:solidFill>
              <a:latin typeface="Arial"/>
              <a:ea typeface="Arial"/>
              <a:cs typeface="Arial"/>
              <a:sym typeface="Arial"/>
            </a:endParaRPr>
          </a:p>
        </p:txBody>
      </p:sp>
      <p:grpSp>
        <p:nvGrpSpPr>
          <p:cNvPr id="259" name="Google Shape;259;p8"/>
          <p:cNvGrpSpPr/>
          <p:nvPr/>
        </p:nvGrpSpPr>
        <p:grpSpPr>
          <a:xfrm>
            <a:off x="-1220849" y="8311081"/>
            <a:ext cx="17982161" cy="4071419"/>
            <a:chOff x="0" y="-9525"/>
            <a:chExt cx="5559109" cy="1258662"/>
          </a:xfrm>
        </p:grpSpPr>
        <p:sp>
          <p:nvSpPr>
            <p:cNvPr id="260" name="Google Shape;260;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62" name="Google Shape;262;p8"/>
          <p:cNvSpPr/>
          <p:nvPr/>
        </p:nvSpPr>
        <p:spPr>
          <a:xfrm>
            <a:off x="664021" y="197804"/>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63" name="Google Shape;263;p8"/>
          <p:cNvSpPr/>
          <p:nvPr/>
        </p:nvSpPr>
        <p:spPr>
          <a:xfrm>
            <a:off x="6957970" y="288277"/>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64" name="Google Shape;264;p8"/>
          <p:cNvSpPr/>
          <p:nvPr/>
        </p:nvSpPr>
        <p:spPr>
          <a:xfrm>
            <a:off x="5187470" y="98784"/>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5">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65" name="Google Shape;265;p8"/>
          <p:cNvSpPr/>
          <p:nvPr/>
        </p:nvSpPr>
        <p:spPr>
          <a:xfrm>
            <a:off x="15448862" y="259298"/>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66" name="Google Shape;266;p8"/>
          <p:cNvSpPr/>
          <p:nvPr/>
        </p:nvSpPr>
        <p:spPr>
          <a:xfrm>
            <a:off x="13661090" y="313067"/>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67" name="Google Shape;267;p8"/>
          <p:cNvSpPr/>
          <p:nvPr/>
        </p:nvSpPr>
        <p:spPr>
          <a:xfrm>
            <a:off x="2591439" y="252275"/>
            <a:ext cx="1838725" cy="671206"/>
          </a:xfrm>
          <a:custGeom>
            <a:rect b="b" l="l" r="r" t="t"/>
            <a:pathLst>
              <a:path extrusionOk="0" h="671206" w="1838725">
                <a:moveTo>
                  <a:pt x="0" y="0"/>
                </a:moveTo>
                <a:lnTo>
                  <a:pt x="1838725" y="0"/>
                </a:lnTo>
                <a:lnTo>
                  <a:pt x="1838725" y="671206"/>
                </a:lnTo>
                <a:lnTo>
                  <a:pt x="0" y="671206"/>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68" name="Google Shape;268;p8"/>
          <p:cNvSpPr/>
          <p:nvPr/>
        </p:nvSpPr>
        <p:spPr>
          <a:xfrm>
            <a:off x="11618950" y="177633"/>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9">
              <a:alphaModFix/>
            </a:blip>
            <a:stretch>
              <a:fillRect b="-20269" l="0" r="0" t="-20266"/>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69" name="Google Shape;269;p8"/>
          <p:cNvSpPr/>
          <p:nvPr/>
        </p:nvSpPr>
        <p:spPr>
          <a:xfrm>
            <a:off x="9520391" y="252275"/>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0">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70" name="Google Shape;270;p8"/>
          <p:cNvPicPr preferRelativeResize="0"/>
          <p:nvPr/>
        </p:nvPicPr>
        <p:blipFill rotWithShape="1">
          <a:blip r:embed="rId11">
            <a:alphaModFix/>
          </a:blip>
          <a:srcRect b="23378" l="23001" r="25379" t="11161"/>
          <a:stretch/>
        </p:blipFill>
        <p:spPr>
          <a:xfrm>
            <a:off x="3657600" y="2276967"/>
            <a:ext cx="3810000" cy="4831453"/>
          </a:xfrm>
          <a:prstGeom prst="rect">
            <a:avLst/>
          </a:prstGeom>
          <a:noFill/>
          <a:ln>
            <a:noFill/>
          </a:ln>
        </p:spPr>
      </p:pic>
      <p:pic>
        <p:nvPicPr>
          <p:cNvPr id="271" name="Google Shape;271;p8"/>
          <p:cNvPicPr preferRelativeResize="0"/>
          <p:nvPr/>
        </p:nvPicPr>
        <p:blipFill rotWithShape="1">
          <a:blip r:embed="rId12">
            <a:alphaModFix/>
          </a:blip>
          <a:srcRect b="0" l="0" r="0" t="0"/>
          <a:stretch/>
        </p:blipFill>
        <p:spPr>
          <a:xfrm>
            <a:off x="2812896" y="8718599"/>
            <a:ext cx="1859594" cy="769000"/>
          </a:xfrm>
          <a:prstGeom prst="rect">
            <a:avLst/>
          </a:prstGeom>
          <a:noFill/>
          <a:ln>
            <a:noFill/>
          </a:ln>
        </p:spPr>
      </p:pic>
      <p:pic>
        <p:nvPicPr>
          <p:cNvPr id="272" name="Google Shape;272;p8"/>
          <p:cNvPicPr preferRelativeResize="0"/>
          <p:nvPr/>
        </p:nvPicPr>
        <p:blipFill rotWithShape="1">
          <a:blip r:embed="rId13">
            <a:alphaModFix/>
          </a:blip>
          <a:srcRect b="18054" l="0" r="0" t="18055"/>
          <a:stretch/>
        </p:blipFill>
        <p:spPr>
          <a:xfrm>
            <a:off x="6666145" y="8581565"/>
            <a:ext cx="1655567" cy="1057735"/>
          </a:xfrm>
          <a:prstGeom prst="rect">
            <a:avLst/>
          </a:prstGeom>
          <a:noFill/>
          <a:ln>
            <a:noFill/>
          </a:ln>
        </p:spPr>
      </p:pic>
      <p:pic>
        <p:nvPicPr>
          <p:cNvPr id="273" name="Google Shape;273;p8"/>
          <p:cNvPicPr preferRelativeResize="0"/>
          <p:nvPr/>
        </p:nvPicPr>
        <p:blipFill rotWithShape="1">
          <a:blip r:embed="rId14">
            <a:alphaModFix/>
          </a:blip>
          <a:srcRect b="0" l="0" r="0" t="0"/>
          <a:stretch/>
        </p:blipFill>
        <p:spPr>
          <a:xfrm>
            <a:off x="10359820" y="8857881"/>
            <a:ext cx="2898980" cy="603968"/>
          </a:xfrm>
          <a:prstGeom prst="rect">
            <a:avLst/>
          </a:prstGeom>
          <a:noFill/>
          <a:ln>
            <a:noFill/>
          </a:ln>
        </p:spPr>
      </p:pic>
      <p:graphicFrame>
        <p:nvGraphicFramePr>
          <p:cNvPr id="274" name="Google Shape;274;p8"/>
          <p:cNvGraphicFramePr/>
          <p:nvPr/>
        </p:nvGraphicFramePr>
        <p:xfrm>
          <a:off x="152400" y="9258300"/>
          <a:ext cx="3000000" cy="3000000"/>
        </p:xfrm>
        <a:graphic>
          <a:graphicData uri="http://schemas.openxmlformats.org/drawingml/2006/table">
            <a:tbl>
              <a:tblPr>
                <a:noFill/>
                <a:tableStyleId>{86D961AF-E873-489C-96ED-989CC22106DB}</a:tableStyleId>
              </a:tblPr>
              <a:tblGrid>
                <a:gridCol w="15733375"/>
              </a:tblGrid>
              <a:tr h="770675">
                <a:tc>
                  <a:txBody>
                    <a:bodyPr/>
                    <a:lstStyle/>
                    <a:p>
                      <a:pPr indent="0" lvl="0" marL="0" marR="0" rtl="0" algn="just">
                        <a:lnSpc>
                          <a:spcPct val="151666"/>
                        </a:lnSpc>
                        <a:spcBef>
                          <a:spcPts val="0"/>
                        </a:spcBef>
                        <a:spcAft>
                          <a:spcPts val="0"/>
                        </a:spcAft>
                        <a:buClr>
                          <a:schemeClr val="dk1"/>
                        </a:buClr>
                        <a:buSzPts val="1200"/>
                        <a:buFont typeface="Calibri"/>
                        <a:buNone/>
                      </a:pPr>
                      <a:r>
                        <a:rPr b="0" i="1" lang="en-US" sz="1200" u="none" cap="none" strike="noStrike">
                          <a:solidFill>
                            <a:schemeClr val="dk1"/>
                          </a:solidFill>
                          <a:latin typeface="Calibri"/>
                          <a:ea typeface="Calibri"/>
                          <a:cs typeface="Calibri"/>
                          <a:sym typeface="Calibri"/>
                        </a:rPr>
                        <a:t>© 2022-2024. This work is licensed under a </a:t>
                      </a:r>
                      <a:r>
                        <a:rPr b="0" i="1" lang="en-US" sz="1200" u="sng" cap="none" strike="noStrike">
                          <a:solidFill>
                            <a:schemeClr val="dk1"/>
                          </a:solidFill>
                          <a:latin typeface="Calibri"/>
                          <a:ea typeface="Calibri"/>
                          <a:cs typeface="Calibri"/>
                          <a:sym typeface="Calibri"/>
                          <a:hlinkClick r:id="rId15">
                            <a:extLst>
                              <a:ext uri="{A12FA001-AC4F-418D-AE19-62706E023703}">
                                <ahyp:hlinkClr val="tx"/>
                              </a:ext>
                            </a:extLst>
                          </a:hlinkClick>
                        </a:rPr>
                        <a:t>CC BY-NC 4.0 LEGAL CODE</a:t>
                      </a:r>
                      <a:r>
                        <a:rPr b="0" i="1" lang="en-US" sz="1200" u="none" cap="none" strike="noStrike">
                          <a:solidFill>
                            <a:schemeClr val="dk1"/>
                          </a:solidFill>
                          <a:latin typeface="Calibri"/>
                          <a:ea typeface="Calibri"/>
                          <a:cs typeface="Calibri"/>
                          <a:sym typeface="Calibri"/>
                        </a:rPr>
                        <a:t>.</a:t>
                      </a:r>
                      <a:endParaRPr sz="1400" u="none" cap="none" strike="noStrike"/>
                    </a:p>
                    <a:p>
                      <a:pPr indent="0" lvl="0" marL="0" marR="0" rtl="0" algn="just">
                        <a:lnSpc>
                          <a:spcPct val="140000"/>
                        </a:lnSpc>
                        <a:spcBef>
                          <a:spcPts val="0"/>
                        </a:spcBef>
                        <a:spcAft>
                          <a:spcPts val="0"/>
                        </a:spcAft>
                        <a:buClr>
                          <a:srgbClr val="000000"/>
                        </a:buClr>
                        <a:buSzPts val="1300"/>
                        <a:buFont typeface="Arial"/>
                        <a:buNone/>
                      </a:pPr>
                      <a:r>
                        <a:rPr lang="en-US" sz="1300" u="none" cap="none" strike="noStrik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cap="none" strike="noStrike"/>
                    </a:p>
                  </a:txBody>
                  <a:tcPr marT="190500" marB="190500" marR="190500" marL="190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10"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cap="flat" cmpd="sng" w="76200">
            <a:solidFill>
              <a:srgbClr val="FFFFFF"/>
            </a:solidFill>
            <a:prstDash val="solid"/>
            <a:round/>
            <a:headEnd len="sm" w="sm" type="none"/>
            <a:tailEnd len="sm" w="sm" type="none"/>
          </a:ln>
        </p:spPr>
      </p:cxnSp>
      <p:sp>
        <p:nvSpPr>
          <p:cNvPr id="112" name="Google Shape;112;p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3" name="Google Shape;113;p2"/>
          <p:cNvSpPr txBox="1"/>
          <p:nvPr/>
        </p:nvSpPr>
        <p:spPr>
          <a:xfrm>
            <a:off x="3838649" y="1853975"/>
            <a:ext cx="10610702" cy="8985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alibri"/>
                <a:ea typeface="Calibri"/>
                <a:cs typeface="Calibri"/>
                <a:sym typeface="Calibri"/>
              </a:rPr>
              <a:t>Table of</a:t>
            </a:r>
            <a:endParaRPr b="0" i="0" sz="1400" u="none" cap="none" strike="noStrike">
              <a:solidFill>
                <a:srgbClr val="000000"/>
              </a:solidFill>
              <a:latin typeface="Arial"/>
              <a:ea typeface="Arial"/>
              <a:cs typeface="Arial"/>
              <a:sym typeface="Arial"/>
            </a:endParaRPr>
          </a:p>
        </p:txBody>
      </p:sp>
      <p:sp>
        <p:nvSpPr>
          <p:cNvPr id="114" name="Google Shape;114;p2"/>
          <p:cNvSpPr txBox="1"/>
          <p:nvPr/>
        </p:nvSpPr>
        <p:spPr>
          <a:xfrm>
            <a:off x="3713044" y="5572338"/>
            <a:ext cx="2097071" cy="652653"/>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b="0" i="0" lang="en-US" sz="1800" u="none" cap="none" strike="noStrike">
                <a:solidFill>
                  <a:srgbClr val="0F2D2E"/>
                </a:solidFill>
                <a:latin typeface="Century Gothic"/>
                <a:ea typeface="Century Gothic"/>
                <a:cs typeface="Century Gothic"/>
                <a:sym typeface="Century Gothic"/>
              </a:rPr>
              <a:t>Briefly describe the concept</a:t>
            </a:r>
            <a:endParaRPr b="0" i="0" sz="1400" u="none" cap="none" strike="noStrike">
              <a:solidFill>
                <a:srgbClr val="000000"/>
              </a:solidFill>
              <a:latin typeface="Arial"/>
              <a:ea typeface="Arial"/>
              <a:cs typeface="Arial"/>
              <a:sym typeface="Arial"/>
            </a:endParaRPr>
          </a:p>
        </p:txBody>
      </p:sp>
      <p:sp>
        <p:nvSpPr>
          <p:cNvPr id="115" name="Google Shape;115;p2"/>
          <p:cNvSpPr txBox="1"/>
          <p:nvPr/>
        </p:nvSpPr>
        <p:spPr>
          <a:xfrm>
            <a:off x="362880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01</a:t>
            </a:r>
            <a:endParaRPr b="0" i="0" sz="1400" u="none" cap="none" strike="noStrike">
              <a:solidFill>
                <a:srgbClr val="000000"/>
              </a:solidFill>
              <a:latin typeface="Arial"/>
              <a:ea typeface="Arial"/>
              <a:cs typeface="Arial"/>
              <a:sym typeface="Arial"/>
            </a:endParaRPr>
          </a:p>
        </p:txBody>
      </p:sp>
      <p:sp>
        <p:nvSpPr>
          <p:cNvPr id="116" name="Google Shape;116;p2"/>
          <p:cNvSpPr txBox="1"/>
          <p:nvPr/>
        </p:nvSpPr>
        <p:spPr>
          <a:xfrm>
            <a:off x="649426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02</a:t>
            </a:r>
            <a:endParaRPr b="0" i="0" sz="1400" u="none" cap="none" strike="noStrike">
              <a:solidFill>
                <a:srgbClr val="000000"/>
              </a:solidFill>
              <a:latin typeface="Arial"/>
              <a:ea typeface="Arial"/>
              <a:cs typeface="Arial"/>
              <a:sym typeface="Arial"/>
            </a:endParaRPr>
          </a:p>
        </p:txBody>
      </p:sp>
      <p:sp>
        <p:nvSpPr>
          <p:cNvPr id="117" name="Google Shape;117;p2"/>
          <p:cNvSpPr txBox="1"/>
          <p:nvPr/>
        </p:nvSpPr>
        <p:spPr>
          <a:xfrm>
            <a:off x="942688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03</a:t>
            </a:r>
            <a:endParaRPr b="0" i="0" sz="1400" u="none" cap="none" strike="noStrike">
              <a:solidFill>
                <a:srgbClr val="000000"/>
              </a:solidFill>
              <a:latin typeface="Arial"/>
              <a:ea typeface="Arial"/>
              <a:cs typeface="Arial"/>
              <a:sym typeface="Arial"/>
            </a:endParaRPr>
          </a:p>
        </p:txBody>
      </p:sp>
      <p:sp>
        <p:nvSpPr>
          <p:cNvPr id="118" name="Google Shape;118;p2"/>
          <p:cNvSpPr txBox="1"/>
          <p:nvPr/>
        </p:nvSpPr>
        <p:spPr>
          <a:xfrm>
            <a:off x="1235917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04</a:t>
            </a:r>
            <a:endParaRPr b="0" i="0" sz="1400" u="none" cap="none" strike="noStrike">
              <a:solidFill>
                <a:srgbClr val="000000"/>
              </a:solidFill>
              <a:latin typeface="Arial"/>
              <a:ea typeface="Arial"/>
              <a:cs typeface="Arial"/>
              <a:sym typeface="Arial"/>
            </a:endParaRPr>
          </a:p>
        </p:txBody>
      </p:sp>
      <p:sp>
        <p:nvSpPr>
          <p:cNvPr id="119" name="Google Shape;119;p2"/>
          <p:cNvSpPr txBox="1"/>
          <p:nvPr/>
        </p:nvSpPr>
        <p:spPr>
          <a:xfrm>
            <a:off x="6662736" y="5572338"/>
            <a:ext cx="2097071" cy="652653"/>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b="0" i="0" lang="en-US" sz="1800" u="none" cap="none" strike="noStrike">
                <a:solidFill>
                  <a:srgbClr val="0F2D2E"/>
                </a:solidFill>
                <a:latin typeface="Century Gothic"/>
                <a:ea typeface="Century Gothic"/>
                <a:cs typeface="Century Gothic"/>
                <a:sym typeface="Century Gothic"/>
              </a:rPr>
              <a:t>Briefly describe the concept</a:t>
            </a:r>
            <a:endParaRPr b="0" i="0" sz="1400" u="none" cap="none" strike="noStrike">
              <a:solidFill>
                <a:srgbClr val="000000"/>
              </a:solidFill>
              <a:latin typeface="Arial"/>
              <a:ea typeface="Arial"/>
              <a:cs typeface="Arial"/>
              <a:sym typeface="Arial"/>
            </a:endParaRPr>
          </a:p>
        </p:txBody>
      </p:sp>
      <p:sp>
        <p:nvSpPr>
          <p:cNvPr id="120" name="Google Shape;120;p2"/>
          <p:cNvSpPr txBox="1"/>
          <p:nvPr/>
        </p:nvSpPr>
        <p:spPr>
          <a:xfrm>
            <a:off x="9612429" y="5572338"/>
            <a:ext cx="2097071" cy="652653"/>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b="0" i="0" lang="en-US" sz="1800" u="none" cap="none" strike="noStrike">
                <a:solidFill>
                  <a:srgbClr val="0F2D2E"/>
                </a:solidFill>
                <a:latin typeface="Century Gothic"/>
                <a:ea typeface="Century Gothic"/>
                <a:cs typeface="Century Gothic"/>
                <a:sym typeface="Century Gothic"/>
              </a:rPr>
              <a:t>Briefly describe the concept</a:t>
            </a:r>
            <a:endParaRPr b="0" i="0" sz="1400" u="none" cap="none" strike="noStrike">
              <a:solidFill>
                <a:srgbClr val="000000"/>
              </a:solidFill>
              <a:latin typeface="Arial"/>
              <a:ea typeface="Arial"/>
              <a:cs typeface="Arial"/>
              <a:sym typeface="Arial"/>
            </a:endParaRPr>
          </a:p>
        </p:txBody>
      </p:sp>
      <p:sp>
        <p:nvSpPr>
          <p:cNvPr id="121" name="Google Shape;121;p2"/>
          <p:cNvSpPr txBox="1"/>
          <p:nvPr/>
        </p:nvSpPr>
        <p:spPr>
          <a:xfrm>
            <a:off x="12562122" y="5572338"/>
            <a:ext cx="2097071" cy="652653"/>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b="0" i="0" lang="en-US" sz="1800" u="none" cap="none" strike="noStrike">
                <a:solidFill>
                  <a:srgbClr val="0F2D2E"/>
                </a:solidFill>
                <a:latin typeface="Century Gothic"/>
                <a:ea typeface="Century Gothic"/>
                <a:cs typeface="Century Gothic"/>
                <a:sym typeface="Century Gothic"/>
              </a:rPr>
              <a:t>Briefly describe the concept</a:t>
            </a:r>
            <a:endParaRPr b="0" i="0" sz="1400" u="none" cap="none" strike="noStrike">
              <a:solidFill>
                <a:srgbClr val="000000"/>
              </a:solidFill>
              <a:latin typeface="Arial"/>
              <a:ea typeface="Arial"/>
              <a:cs typeface="Arial"/>
              <a:sym typeface="Arial"/>
            </a:endParaRPr>
          </a:p>
        </p:txBody>
      </p:sp>
      <p:sp>
        <p:nvSpPr>
          <p:cNvPr id="122" name="Google Shape;122;p2"/>
          <p:cNvSpPr txBox="1"/>
          <p:nvPr/>
        </p:nvSpPr>
        <p:spPr>
          <a:xfrm>
            <a:off x="3713044" y="7666072"/>
            <a:ext cx="2097071" cy="652653"/>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b="0" i="0" lang="en-US" sz="1800" u="none" cap="none" strike="noStrike">
                <a:solidFill>
                  <a:srgbClr val="0F2D2E"/>
                </a:solidFill>
                <a:latin typeface="Century Gothic"/>
                <a:ea typeface="Century Gothic"/>
                <a:cs typeface="Century Gothic"/>
                <a:sym typeface="Century Gothic"/>
              </a:rPr>
              <a:t>Briefly describe the concept</a:t>
            </a:r>
            <a:endParaRPr b="0" i="0" sz="1400" u="none" cap="none" strike="noStrike">
              <a:solidFill>
                <a:srgbClr val="000000"/>
              </a:solidFill>
              <a:latin typeface="Arial"/>
              <a:ea typeface="Arial"/>
              <a:cs typeface="Arial"/>
              <a:sym typeface="Arial"/>
            </a:endParaRPr>
          </a:p>
        </p:txBody>
      </p:sp>
      <p:sp>
        <p:nvSpPr>
          <p:cNvPr id="123" name="Google Shape;123;p2"/>
          <p:cNvSpPr txBox="1"/>
          <p:nvPr/>
        </p:nvSpPr>
        <p:spPr>
          <a:xfrm>
            <a:off x="3628807" y="6736761"/>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05</a:t>
            </a:r>
            <a:endParaRPr b="0" i="0" sz="1400" u="none" cap="none" strike="noStrike">
              <a:solidFill>
                <a:srgbClr val="000000"/>
              </a:solidFill>
              <a:latin typeface="Arial"/>
              <a:ea typeface="Arial"/>
              <a:cs typeface="Arial"/>
              <a:sym typeface="Arial"/>
            </a:endParaRPr>
          </a:p>
        </p:txBody>
      </p:sp>
      <p:sp>
        <p:nvSpPr>
          <p:cNvPr id="124" name="Google Shape;124;p2"/>
          <p:cNvSpPr txBox="1"/>
          <p:nvPr/>
        </p:nvSpPr>
        <p:spPr>
          <a:xfrm>
            <a:off x="6494264" y="6736761"/>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06</a:t>
            </a:r>
            <a:endParaRPr b="0" i="0" sz="1400" u="none" cap="none" strike="noStrike">
              <a:solidFill>
                <a:srgbClr val="000000"/>
              </a:solidFill>
              <a:latin typeface="Arial"/>
              <a:ea typeface="Arial"/>
              <a:cs typeface="Arial"/>
              <a:sym typeface="Arial"/>
            </a:endParaRPr>
          </a:p>
        </p:txBody>
      </p:sp>
      <p:sp>
        <p:nvSpPr>
          <p:cNvPr id="125" name="Google Shape;125;p2"/>
          <p:cNvSpPr txBox="1"/>
          <p:nvPr/>
        </p:nvSpPr>
        <p:spPr>
          <a:xfrm>
            <a:off x="9426884" y="6736761"/>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07</a:t>
            </a:r>
            <a:endParaRPr b="0" i="0" sz="1400" u="none" cap="none" strike="noStrike">
              <a:solidFill>
                <a:srgbClr val="000000"/>
              </a:solidFill>
              <a:latin typeface="Arial"/>
              <a:ea typeface="Arial"/>
              <a:cs typeface="Arial"/>
              <a:sym typeface="Arial"/>
            </a:endParaRPr>
          </a:p>
        </p:txBody>
      </p:sp>
      <p:sp>
        <p:nvSpPr>
          <p:cNvPr id="126" name="Google Shape;126;p2"/>
          <p:cNvSpPr txBox="1"/>
          <p:nvPr/>
        </p:nvSpPr>
        <p:spPr>
          <a:xfrm>
            <a:off x="12359177" y="6736761"/>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08</a:t>
            </a:r>
            <a:endParaRPr b="0" i="0" sz="1400" u="none" cap="none" strike="noStrike">
              <a:solidFill>
                <a:srgbClr val="000000"/>
              </a:solidFill>
              <a:latin typeface="Arial"/>
              <a:ea typeface="Arial"/>
              <a:cs typeface="Arial"/>
              <a:sym typeface="Arial"/>
            </a:endParaRPr>
          </a:p>
        </p:txBody>
      </p:sp>
      <p:sp>
        <p:nvSpPr>
          <p:cNvPr id="127" name="Google Shape;127;p2"/>
          <p:cNvSpPr txBox="1"/>
          <p:nvPr/>
        </p:nvSpPr>
        <p:spPr>
          <a:xfrm>
            <a:off x="6662736" y="7666072"/>
            <a:ext cx="2097071" cy="652653"/>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b="0" i="0" lang="en-US" sz="1800" u="none" cap="none" strike="noStrike">
                <a:solidFill>
                  <a:srgbClr val="0F2D2E"/>
                </a:solidFill>
                <a:latin typeface="Century Gothic"/>
                <a:ea typeface="Century Gothic"/>
                <a:cs typeface="Century Gothic"/>
                <a:sym typeface="Century Gothic"/>
              </a:rPr>
              <a:t>Briefly describe the concept</a:t>
            </a:r>
            <a:endParaRPr b="0" i="0" sz="1400" u="none" cap="none" strike="noStrike">
              <a:solidFill>
                <a:srgbClr val="000000"/>
              </a:solidFill>
              <a:latin typeface="Arial"/>
              <a:ea typeface="Arial"/>
              <a:cs typeface="Arial"/>
              <a:sym typeface="Arial"/>
            </a:endParaRPr>
          </a:p>
        </p:txBody>
      </p:sp>
      <p:sp>
        <p:nvSpPr>
          <p:cNvPr id="128" name="Google Shape;128;p2"/>
          <p:cNvSpPr txBox="1"/>
          <p:nvPr/>
        </p:nvSpPr>
        <p:spPr>
          <a:xfrm>
            <a:off x="9612429" y="7666072"/>
            <a:ext cx="2097071" cy="652653"/>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b="0" i="0" lang="en-US" sz="1800" u="none" cap="none" strike="noStrike">
                <a:solidFill>
                  <a:srgbClr val="0F2D2E"/>
                </a:solidFill>
                <a:latin typeface="Century Gothic"/>
                <a:ea typeface="Century Gothic"/>
                <a:cs typeface="Century Gothic"/>
                <a:sym typeface="Century Gothic"/>
              </a:rPr>
              <a:t>Briefly describe the concept</a:t>
            </a:r>
            <a:endParaRPr b="0" i="0" sz="1400" u="none" cap="none" strike="noStrike">
              <a:solidFill>
                <a:srgbClr val="000000"/>
              </a:solidFill>
              <a:latin typeface="Arial"/>
              <a:ea typeface="Arial"/>
              <a:cs typeface="Arial"/>
              <a:sym typeface="Arial"/>
            </a:endParaRPr>
          </a:p>
        </p:txBody>
      </p:sp>
      <p:sp>
        <p:nvSpPr>
          <p:cNvPr id="129" name="Google Shape;129;p2"/>
          <p:cNvSpPr txBox="1"/>
          <p:nvPr/>
        </p:nvSpPr>
        <p:spPr>
          <a:xfrm>
            <a:off x="12562122" y="7666072"/>
            <a:ext cx="2097071" cy="652653"/>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b="0" i="0" lang="en-US" sz="1800" u="none" cap="none" strike="noStrike">
                <a:solidFill>
                  <a:srgbClr val="0F2D2E"/>
                </a:solidFill>
                <a:latin typeface="Century Gothic"/>
                <a:ea typeface="Century Gothic"/>
                <a:cs typeface="Century Gothic"/>
                <a:sym typeface="Century Gothic"/>
              </a:rPr>
              <a:t>Briefly describe the concept</a:t>
            </a:r>
            <a:endParaRPr b="0" i="0" sz="1400" u="none" cap="none" strike="noStrike">
              <a:solidFill>
                <a:srgbClr val="000000"/>
              </a:solidFill>
              <a:latin typeface="Arial"/>
              <a:ea typeface="Arial"/>
              <a:cs typeface="Arial"/>
              <a:sym typeface="Arial"/>
            </a:endParaRPr>
          </a:p>
        </p:txBody>
      </p:sp>
      <p:sp>
        <p:nvSpPr>
          <p:cNvPr id="130" name="Google Shape;130;p2"/>
          <p:cNvSpPr txBox="1"/>
          <p:nvPr/>
        </p:nvSpPr>
        <p:spPr>
          <a:xfrm>
            <a:off x="3838615" y="2876325"/>
            <a:ext cx="10610702" cy="108839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7700"/>
              <a:buFont typeface="Arial"/>
              <a:buNone/>
            </a:pPr>
            <a:r>
              <a:rPr b="0" i="0" lang="en-US" sz="7700" u="none" cap="none" strike="noStrike">
                <a:solidFill>
                  <a:srgbClr val="0F2D2E"/>
                </a:solidFill>
                <a:latin typeface="Century Gothic"/>
                <a:ea typeface="Century Gothic"/>
                <a:cs typeface="Century Gothic"/>
                <a:sym typeface="Century Gothic"/>
              </a:rPr>
              <a:t>CONTENTS</a:t>
            </a:r>
            <a:endParaRPr b="0" i="0" sz="1400" u="none" cap="none" strike="noStrike">
              <a:solidFill>
                <a:srgbClr val="000000"/>
              </a:solidFill>
              <a:latin typeface="Arial"/>
              <a:ea typeface="Arial"/>
              <a:cs typeface="Arial"/>
              <a:sym typeface="Arial"/>
            </a:endParaRPr>
          </a:p>
        </p:txBody>
      </p:sp>
      <p:pic>
        <p:nvPicPr>
          <p:cNvPr id="131" name="Google Shape;131;p2"/>
          <p:cNvPicPr preferRelativeResize="0"/>
          <p:nvPr/>
        </p:nvPicPr>
        <p:blipFill rotWithShape="1">
          <a:blip r:embed="rId4">
            <a:alphaModFix/>
          </a:blip>
          <a:srcRect b="0" l="0" r="0" t="0"/>
          <a:stretch/>
        </p:blipFill>
        <p:spPr>
          <a:xfrm>
            <a:off x="15316200" y="0"/>
            <a:ext cx="3230020" cy="32300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35" name="Shape 135"/>
        <p:cNvGrpSpPr/>
        <p:nvPr/>
      </p:nvGrpSpPr>
      <p:grpSpPr>
        <a:xfrm>
          <a:off x="0" y="0"/>
          <a:ext cx="0" cy="0"/>
          <a:chOff x="0" y="0"/>
          <a:chExt cx="0" cy="0"/>
        </a:xfrm>
      </p:grpSpPr>
      <p:grpSp>
        <p:nvGrpSpPr>
          <p:cNvPr id="136" name="Google Shape;136;p3"/>
          <p:cNvGrpSpPr/>
          <p:nvPr/>
        </p:nvGrpSpPr>
        <p:grpSpPr>
          <a:xfrm>
            <a:off x="-1047171" y="2304726"/>
            <a:ext cx="17982161" cy="5730251"/>
            <a:chOff x="0" y="-9525"/>
            <a:chExt cx="5559109" cy="1771483"/>
          </a:xfrm>
        </p:grpSpPr>
        <p:sp>
          <p:nvSpPr>
            <p:cNvPr id="137" name="Google Shape;137;p3"/>
            <p:cNvSpPr/>
            <p:nvPr/>
          </p:nvSpPr>
          <p:spPr>
            <a:xfrm>
              <a:off x="0" y="0"/>
              <a:ext cx="5559109" cy="1761958"/>
            </a:xfrm>
            <a:custGeom>
              <a:rect b="b" l="l" r="r" t="t"/>
              <a:pathLst>
                <a:path extrusionOk="0" h="1761958" w="5559109">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8" name="Google Shape;138;p3"/>
            <p:cNvSpPr txBox="1"/>
            <p:nvPr/>
          </p:nvSpPr>
          <p:spPr>
            <a:xfrm>
              <a:off x="0" y="-9525"/>
              <a:ext cx="5559109" cy="1771483"/>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39" name="Google Shape;139;p3"/>
          <p:cNvSpPr txBox="1"/>
          <p:nvPr/>
        </p:nvSpPr>
        <p:spPr>
          <a:xfrm>
            <a:off x="1284530" y="3899713"/>
            <a:ext cx="15974700" cy="1308600"/>
          </a:xfrm>
          <a:prstGeom prst="rect">
            <a:avLst/>
          </a:prstGeom>
          <a:noFill/>
          <a:ln>
            <a:noFill/>
          </a:ln>
        </p:spPr>
        <p:txBody>
          <a:bodyPr anchorCtr="0" anchor="t" bIns="0" lIns="0" spcFirstLastPara="1" rIns="0" wrap="square" tIns="0">
            <a:spAutoFit/>
          </a:bodyPr>
          <a:lstStyle/>
          <a:p>
            <a:pPr indent="0" lvl="0" marL="0" marR="0" rtl="0" algn="ctr">
              <a:lnSpc>
                <a:spcPct val="139995"/>
              </a:lnSpc>
              <a:spcBef>
                <a:spcPts val="0"/>
              </a:spcBef>
              <a:spcAft>
                <a:spcPts val="0"/>
              </a:spcAft>
              <a:buClr>
                <a:srgbClr val="000000"/>
              </a:buClr>
              <a:buSzPts val="8501"/>
              <a:buFont typeface="Arial"/>
              <a:buNone/>
            </a:pPr>
            <a:r>
              <a:rPr lang="en-US" sz="8501">
                <a:solidFill>
                  <a:srgbClr val="0F2D2E"/>
                </a:solidFill>
                <a:latin typeface="Century Gothic"/>
                <a:ea typeface="Century Gothic"/>
                <a:cs typeface="Century Gothic"/>
                <a:sym typeface="Century Gothic"/>
              </a:rPr>
              <a:t>Lesson 5</a:t>
            </a:r>
            <a:endParaRPr b="0" i="0" sz="1400" u="none" cap="none" strike="noStrike">
              <a:solidFill>
                <a:srgbClr val="000000"/>
              </a:solidFill>
              <a:latin typeface="Arial"/>
              <a:ea typeface="Arial"/>
              <a:cs typeface="Arial"/>
              <a:sym typeface="Arial"/>
            </a:endParaRPr>
          </a:p>
        </p:txBody>
      </p:sp>
      <p:sp>
        <p:nvSpPr>
          <p:cNvPr id="140" name="Google Shape;140;p3"/>
          <p:cNvSpPr txBox="1"/>
          <p:nvPr/>
        </p:nvSpPr>
        <p:spPr>
          <a:xfrm>
            <a:off x="1711756" y="5107763"/>
            <a:ext cx="15291600" cy="923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6000"/>
              <a:buFont typeface="Arial"/>
              <a:buNone/>
            </a:pPr>
            <a:r>
              <a:rPr lang="en-US" sz="6000">
                <a:solidFill>
                  <a:srgbClr val="0F2D2E"/>
                </a:solidFill>
                <a:latin typeface="Century Gothic"/>
                <a:ea typeface="Century Gothic"/>
                <a:cs typeface="Century Gothic"/>
                <a:sym typeface="Century Gothic"/>
              </a:rPr>
              <a:t>Presentation and Feedback</a:t>
            </a:r>
            <a:endParaRPr b="0" i="0" sz="1400" u="none" cap="none" strike="noStrike">
              <a:solidFill>
                <a:srgbClr val="000000"/>
              </a:solidFill>
              <a:latin typeface="Arial"/>
              <a:ea typeface="Arial"/>
              <a:cs typeface="Arial"/>
              <a:sym typeface="Arial"/>
            </a:endParaRPr>
          </a:p>
        </p:txBody>
      </p:sp>
      <p:sp>
        <p:nvSpPr>
          <p:cNvPr id="141" name="Google Shape;141;p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42" name="Google Shape;142;p3"/>
          <p:cNvPicPr preferRelativeResize="0"/>
          <p:nvPr/>
        </p:nvPicPr>
        <p:blipFill rotWithShape="1">
          <a:blip r:embed="rId4">
            <a:alphaModFix/>
          </a:blip>
          <a:srcRect b="0" l="0" r="0" t="0"/>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5"/>
          <p:cNvSpPr txBox="1"/>
          <p:nvPr/>
        </p:nvSpPr>
        <p:spPr>
          <a:xfrm>
            <a:off x="1687783" y="3509772"/>
            <a:ext cx="15219900" cy="13950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To develop communication and presentation skills, enabling you to effectively convey their project outcomes. This phase emphasizes structuring a clear and engaging presentation, as well as giving and receiving constructive feedback.</a:t>
            </a:r>
            <a:endParaRPr b="0" i="0" sz="2300" u="none" cap="none" strike="noStrike">
              <a:solidFill>
                <a:srgbClr val="000000"/>
              </a:solidFill>
              <a:latin typeface="Arial"/>
              <a:ea typeface="Arial"/>
              <a:cs typeface="Arial"/>
              <a:sym typeface="Arial"/>
            </a:endParaRPr>
          </a:p>
        </p:txBody>
      </p:sp>
      <p:sp>
        <p:nvSpPr>
          <p:cNvPr id="148" name="Google Shape;148;p5"/>
          <p:cNvSpPr txBox="1"/>
          <p:nvPr/>
        </p:nvSpPr>
        <p:spPr>
          <a:xfrm>
            <a:off x="1687782" y="1103606"/>
            <a:ext cx="14085600" cy="11235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7300">
                <a:solidFill>
                  <a:srgbClr val="0F2D2E"/>
                </a:solidFill>
                <a:latin typeface="Century Gothic"/>
                <a:ea typeface="Century Gothic"/>
                <a:cs typeface="Century Gothic"/>
                <a:sym typeface="Century Gothic"/>
              </a:rPr>
              <a:t>Presentation and Feedback</a:t>
            </a:r>
            <a:endParaRPr b="0" i="0" sz="7300" u="none" cap="none" strike="noStrike">
              <a:solidFill>
                <a:srgbClr val="0F2D2E"/>
              </a:solidFill>
              <a:latin typeface="Century Gothic"/>
              <a:ea typeface="Century Gothic"/>
              <a:cs typeface="Century Gothic"/>
              <a:sym typeface="Century Gothic"/>
            </a:endParaRPr>
          </a:p>
        </p:txBody>
      </p:sp>
      <p:cxnSp>
        <p:nvCxnSpPr>
          <p:cNvPr id="149" name="Google Shape;149;p5"/>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50" name="Google Shape;150;p5"/>
          <p:cNvSpPr txBox="1"/>
          <p:nvPr/>
        </p:nvSpPr>
        <p:spPr>
          <a:xfrm>
            <a:off x="1711756" y="21415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Objective</a:t>
            </a:r>
            <a:endParaRPr b="0" i="0" sz="1400" u="none" cap="none" strike="noStrike">
              <a:solidFill>
                <a:srgbClr val="000000"/>
              </a:solidFill>
              <a:latin typeface="Arial"/>
              <a:ea typeface="Arial"/>
              <a:cs typeface="Arial"/>
              <a:sym typeface="Arial"/>
            </a:endParaRPr>
          </a:p>
        </p:txBody>
      </p:sp>
      <p:sp>
        <p:nvSpPr>
          <p:cNvPr id="151" name="Google Shape;151;p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52" name="Google Shape;152;p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1"/>
          <p:cNvSpPr txBox="1"/>
          <p:nvPr/>
        </p:nvSpPr>
        <p:spPr>
          <a:xfrm>
            <a:off x="1687783" y="3167997"/>
            <a:ext cx="15219900" cy="55581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Presentations serve as a powerful medium for sharing ideas, demonstrating results, and gaining feedback in both academic and professional settings. Their importance lies in several key aspects: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Idea Sharing: Presentations allow individuals to articulate complex concepts, theories, or project objectives in a structured and visually engaging manner. This helps audiences understand and engage with new ideas, fostering intellectual and professional discourse.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Demonstrating Results: In academic and professional projects, results are the cornerstone of progress and validation. Presentations enable the clear visualization of findings through data, graphs, and key takeaways, ensuring stakeholders appreciate the outcomes and their significance.</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58" name="Google Shape;158;p21"/>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59" name="Google Shape;159;p21"/>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Importance of Presentations in STEM</a:t>
            </a:r>
            <a:endParaRPr/>
          </a:p>
        </p:txBody>
      </p:sp>
      <p:sp>
        <p:nvSpPr>
          <p:cNvPr id="160" name="Google Shape;160;p21"/>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61" name="Google Shape;161;p21"/>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62" name="Google Shape;162;p21"/>
          <p:cNvSpPr txBox="1"/>
          <p:nvPr/>
        </p:nvSpPr>
        <p:spPr>
          <a:xfrm>
            <a:off x="1687783" y="1038326"/>
            <a:ext cx="14085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Presentation and Feedback</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g326d4a6da7a_0_11"/>
          <p:cNvSpPr txBox="1"/>
          <p:nvPr/>
        </p:nvSpPr>
        <p:spPr>
          <a:xfrm>
            <a:off x="1687783" y="3167997"/>
            <a:ext cx="15219900" cy="4517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Gaining Feedback: Presenting work to peers, mentors, or colleagues provides opportunities to receive constructive feedback. This process helps refine ideas, identify blind spots, and improve the overall quality of work, benefiting future iterations or applications.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Engagement and Influence: A well-crafted presentation captures the audience’s attention, making it easier to convey the intended message, persuade stakeholders, and inspire action or support.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8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68" name="Google Shape;168;g326d4a6da7a_0_11"/>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169" name="Google Shape;169;g326d4a6da7a_0_11"/>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Importance of Presentations in STEM</a:t>
            </a:r>
            <a:endParaRPr/>
          </a:p>
        </p:txBody>
      </p:sp>
      <p:sp>
        <p:nvSpPr>
          <p:cNvPr id="170" name="Google Shape;170;g326d4a6da7a_0_11"/>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71" name="Google Shape;171;g326d4a6da7a_0_11"/>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72" name="Google Shape;172;g326d4a6da7a_0_11"/>
          <p:cNvSpPr txBox="1"/>
          <p:nvPr/>
        </p:nvSpPr>
        <p:spPr>
          <a:xfrm>
            <a:off x="1687783" y="1038326"/>
            <a:ext cx="14085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Presentation and Feedback</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g326d4a6da7a_0_20"/>
          <p:cNvSpPr txBox="1"/>
          <p:nvPr/>
        </p:nvSpPr>
        <p:spPr>
          <a:xfrm>
            <a:off x="1687783" y="3167997"/>
            <a:ext cx="15219900" cy="3540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lang="en-US" sz="2300">
                <a:latin typeface="Century Gothic"/>
                <a:ea typeface="Century Gothic"/>
                <a:cs typeface="Century Gothic"/>
                <a:sym typeface="Century Gothic"/>
              </a:rPr>
              <a:t>Enhancing Project Impact:</a:t>
            </a:r>
            <a:endParaRPr sz="2300">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Clarity of Message: Clear and concise communication ensures that project goals, benefits, and impacts are well understood by all stakeholders.</a:t>
            </a:r>
            <a:endParaRPr sz="2300">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Reaching Wider Audiences: Engaging storytelling and tailored messaging can help disseminate findings to diverse audiences, including policymakers, funders, and the public.</a:t>
            </a:r>
            <a:endParaRPr sz="2300">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rPr lang="en-US" sz="2300">
                <a:latin typeface="Century Gothic"/>
                <a:ea typeface="Century Gothic"/>
                <a:cs typeface="Century Gothic"/>
                <a:sym typeface="Century Gothic"/>
              </a:rPr>
              <a:t>Encouraging Adoption: Presenting results persuasively can lead to wider adoption of solutions or methods proposed by the project.</a:t>
            </a:r>
            <a:endParaRPr sz="2300">
              <a:latin typeface="Century Gothic"/>
              <a:ea typeface="Century Gothic"/>
              <a:cs typeface="Century Gothic"/>
              <a:sym typeface="Century Gothic"/>
            </a:endParaRPr>
          </a:p>
        </p:txBody>
      </p:sp>
      <p:cxnSp>
        <p:nvCxnSpPr>
          <p:cNvPr id="178" name="Google Shape;178;g326d4a6da7a_0_20"/>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179" name="Google Shape;179;g326d4a6da7a_0_20"/>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The Role of Effective Communication</a:t>
            </a:r>
            <a:endParaRPr/>
          </a:p>
        </p:txBody>
      </p:sp>
      <p:sp>
        <p:nvSpPr>
          <p:cNvPr id="180" name="Google Shape;180;g326d4a6da7a_0_20"/>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81" name="Google Shape;181;g326d4a6da7a_0_20"/>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82" name="Google Shape;182;g326d4a6da7a_0_20"/>
          <p:cNvSpPr txBox="1"/>
          <p:nvPr/>
        </p:nvSpPr>
        <p:spPr>
          <a:xfrm>
            <a:off x="1687783" y="1038326"/>
            <a:ext cx="14085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Presentation and Feedback</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326d4a6da7a_0_35"/>
          <p:cNvSpPr txBox="1"/>
          <p:nvPr/>
        </p:nvSpPr>
        <p:spPr>
          <a:xfrm>
            <a:off x="1687783" y="3167997"/>
            <a:ext cx="15219900" cy="3894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US" sz="2300">
                <a:latin typeface="Century Gothic"/>
                <a:ea typeface="Century Gothic"/>
                <a:cs typeface="Century Gothic"/>
                <a:sym typeface="Century Gothic"/>
              </a:rPr>
              <a:t>Fostering Collaboration:</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Building Trust and Transparency: Open communication creates a foundation of trust among team members, partners, and stakeholders.</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Bridging Gaps: By addressing different perspectives and expectations, effective communication aligns stakeholders toward common objectives.</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Facilitating Teamwork: Encouraging active dialogue and inclusive participation boosts teamwork and collective problem-solving.</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p:txBody>
      </p:sp>
      <p:cxnSp>
        <p:nvCxnSpPr>
          <p:cNvPr id="188" name="Google Shape;188;g326d4a6da7a_0_35"/>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189" name="Google Shape;189;g326d4a6da7a_0_35"/>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The Role of Effective Communication</a:t>
            </a:r>
            <a:endParaRPr/>
          </a:p>
        </p:txBody>
      </p:sp>
      <p:sp>
        <p:nvSpPr>
          <p:cNvPr id="190" name="Google Shape;190;g326d4a6da7a_0_3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91" name="Google Shape;191;g326d4a6da7a_0_3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92" name="Google Shape;192;g326d4a6da7a_0_35"/>
          <p:cNvSpPr txBox="1"/>
          <p:nvPr/>
        </p:nvSpPr>
        <p:spPr>
          <a:xfrm>
            <a:off x="1687783" y="1038326"/>
            <a:ext cx="14085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Presentation and Feedback</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g326d4a6da7a_0_45"/>
          <p:cNvSpPr txBox="1"/>
          <p:nvPr/>
        </p:nvSpPr>
        <p:spPr>
          <a:xfrm>
            <a:off x="1687783" y="3167997"/>
            <a:ext cx="15219900" cy="3894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US" sz="2300">
                <a:latin typeface="Century Gothic"/>
                <a:ea typeface="Century Gothic"/>
                <a:cs typeface="Century Gothic"/>
                <a:sym typeface="Century Gothic"/>
              </a:rPr>
              <a:t>Opening Opportunities for Development:</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Networking: Presenting and communicating effectively in conferences, meetings, or publications builds professional networks, leading to partnerships or funding opportunities.</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Attracting Stakeholders: Clear articulation of project vision and outcomes can attract investors, collaborators, and advocates.</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a:p>
            <a:pPr indent="0" lvl="0" marL="0" rtl="0" algn="l">
              <a:spcBef>
                <a:spcPts val="0"/>
              </a:spcBef>
              <a:spcAft>
                <a:spcPts val="0"/>
              </a:spcAft>
              <a:buNone/>
            </a:pPr>
            <a:r>
              <a:rPr lang="en-US" sz="2300">
                <a:latin typeface="Century Gothic"/>
                <a:ea typeface="Century Gothic"/>
                <a:cs typeface="Century Gothic"/>
                <a:sym typeface="Century Gothic"/>
              </a:rPr>
              <a:t>Continuous Learning and Growth: Receiving and acting on feedback paves the way for iterative improvement and innovation.</a:t>
            </a:r>
            <a:endParaRPr sz="2300">
              <a:latin typeface="Century Gothic"/>
              <a:ea typeface="Century Gothic"/>
              <a:cs typeface="Century Gothic"/>
              <a:sym typeface="Century Gothic"/>
            </a:endParaRPr>
          </a:p>
          <a:p>
            <a:pPr indent="0" lvl="0" marL="0" rtl="0" algn="l">
              <a:spcBef>
                <a:spcPts val="0"/>
              </a:spcBef>
              <a:spcAft>
                <a:spcPts val="0"/>
              </a:spcAft>
              <a:buNone/>
            </a:pPr>
            <a:r>
              <a:t/>
            </a:r>
            <a:endParaRPr sz="2300">
              <a:latin typeface="Century Gothic"/>
              <a:ea typeface="Century Gothic"/>
              <a:cs typeface="Century Gothic"/>
              <a:sym typeface="Century Gothic"/>
            </a:endParaRPr>
          </a:p>
        </p:txBody>
      </p:sp>
      <p:cxnSp>
        <p:nvCxnSpPr>
          <p:cNvPr id="198" name="Google Shape;198;g326d4a6da7a_0_45"/>
          <p:cNvCxnSpPr/>
          <p:nvPr/>
        </p:nvCxnSpPr>
        <p:spPr>
          <a:xfrm rot="10800000">
            <a:off x="1687707" y="3167992"/>
            <a:ext cx="6160800" cy="0"/>
          </a:xfrm>
          <a:prstGeom prst="straightConnector1">
            <a:avLst/>
          </a:prstGeom>
          <a:noFill/>
          <a:ln cap="flat" cmpd="sng" w="76200">
            <a:solidFill>
              <a:srgbClr val="39999F"/>
            </a:solidFill>
            <a:prstDash val="solid"/>
            <a:round/>
            <a:headEnd len="sm" w="sm" type="none"/>
            <a:tailEnd len="sm" w="sm" type="none"/>
          </a:ln>
        </p:spPr>
      </p:cxnSp>
      <p:sp>
        <p:nvSpPr>
          <p:cNvPr id="199" name="Google Shape;199;g326d4a6da7a_0_45"/>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The Role of Effective Communication</a:t>
            </a:r>
            <a:endParaRPr/>
          </a:p>
        </p:txBody>
      </p:sp>
      <p:sp>
        <p:nvSpPr>
          <p:cNvPr id="200" name="Google Shape;200;g326d4a6da7a_0_4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01" name="Google Shape;201;g326d4a6da7a_0_4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202" name="Google Shape;202;g326d4a6da7a_0_45"/>
          <p:cNvSpPr txBox="1"/>
          <p:nvPr/>
        </p:nvSpPr>
        <p:spPr>
          <a:xfrm>
            <a:off x="1687783" y="1038326"/>
            <a:ext cx="14085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Presentation and Feedback</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Utilizador</dc:creator>
</cp:coreProperties>
</file>